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58" r:id="rId2"/>
    <p:sldId id="416" r:id="rId3"/>
    <p:sldId id="959" r:id="rId4"/>
    <p:sldId id="958" r:id="rId5"/>
    <p:sldId id="957" r:id="rId6"/>
    <p:sldId id="956" r:id="rId7"/>
    <p:sldId id="478" r:id="rId8"/>
    <p:sldId id="955" r:id="rId9"/>
    <p:sldId id="954" r:id="rId10"/>
    <p:sldId id="953" r:id="rId11"/>
    <p:sldId id="483" r:id="rId12"/>
    <p:sldId id="952" r:id="rId13"/>
    <p:sldId id="514" r:id="rId14"/>
    <p:sldId id="951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2" userDrawn="1">
          <p15:clr>
            <a:srgbClr val="A4A3A4"/>
          </p15:clr>
        </p15:guide>
        <p15:guide id="2" orient="horz" pos="516" userDrawn="1">
          <p15:clr>
            <a:srgbClr val="A4A3A4"/>
          </p15:clr>
        </p15:guide>
        <p15:guide id="3" orient="horz" pos="375">
          <p15:clr>
            <a:srgbClr val="A4A3A4"/>
          </p15:clr>
        </p15:guide>
        <p15:guide id="4" orient="horz" pos="3012" userDrawn="1">
          <p15:clr>
            <a:srgbClr val="A4A3A4"/>
          </p15:clr>
        </p15:guide>
        <p15:guide id="5" orient="horz" pos="1164" userDrawn="1">
          <p15:clr>
            <a:srgbClr val="A4A3A4"/>
          </p15:clr>
        </p15:guide>
        <p15:guide id="6" orient="horz" pos="2556" userDrawn="1">
          <p15:clr>
            <a:srgbClr val="A4A3A4"/>
          </p15:clr>
        </p15:guide>
        <p15:guide id="7" pos="576" userDrawn="1">
          <p15:clr>
            <a:srgbClr val="A4A3A4"/>
          </p15:clr>
        </p15:guide>
        <p15:guide id="8" pos="5293">
          <p15:clr>
            <a:srgbClr val="A4A3A4"/>
          </p15:clr>
        </p15:guide>
        <p15:guide id="9" pos="1168">
          <p15:clr>
            <a:srgbClr val="A4A3A4"/>
          </p15:clr>
        </p15:guide>
        <p15:guide id="10" pos="267">
          <p15:clr>
            <a:srgbClr val="A4A3A4"/>
          </p15:clr>
        </p15:guide>
        <p15:guide id="11" pos="4591">
          <p15:clr>
            <a:srgbClr val="A4A3A4"/>
          </p15:clr>
        </p15:guide>
        <p15:guide id="12" pos="3004">
          <p15:clr>
            <a:srgbClr val="A4A3A4"/>
          </p15:clr>
        </p15:guide>
        <p15:guide id="13" pos="4151">
          <p15:clr>
            <a:srgbClr val="A4A3A4"/>
          </p15:clr>
        </p15:guide>
        <p15:guide id="14" pos="4545">
          <p15:clr>
            <a:srgbClr val="A4A3A4"/>
          </p15:clr>
        </p15:guide>
        <p15:guide id="15" orient="horz" pos="2842">
          <p15:clr>
            <a:srgbClr val="A4A3A4"/>
          </p15:clr>
        </p15:guide>
        <p15:guide id="16" orient="horz" pos="836">
          <p15:clr>
            <a:srgbClr val="A4A3A4"/>
          </p15:clr>
        </p15:guide>
        <p15:guide id="17" orient="horz" pos="2460" userDrawn="1">
          <p15:clr>
            <a:srgbClr val="A4A3A4"/>
          </p15:clr>
        </p15:guide>
        <p15:guide id="18" pos="1844">
          <p15:clr>
            <a:srgbClr val="A4A3A4"/>
          </p15:clr>
        </p15:guide>
        <p15:guide id="19" pos="3547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70">
          <p15:clr>
            <a:srgbClr val="A4A3A4"/>
          </p15:clr>
        </p15:guide>
        <p15:guide id="22" orient="horz" pos="2748" userDrawn="1">
          <p15:clr>
            <a:srgbClr val="A4A3A4"/>
          </p15:clr>
        </p15:guide>
        <p15:guide id="23" orient="horz" pos="708" userDrawn="1">
          <p15:clr>
            <a:srgbClr val="A4A3A4"/>
          </p15:clr>
        </p15:guide>
        <p15:guide id="24" pos="5520" userDrawn="1">
          <p15:clr>
            <a:srgbClr val="A4A3A4"/>
          </p15:clr>
        </p15:guide>
        <p15:guide id="25" pos="1846">
          <p15:clr>
            <a:srgbClr val="A4A3A4"/>
          </p15:clr>
        </p15:guide>
        <p15:guide id="26" pos="2889">
          <p15:clr>
            <a:srgbClr val="A4A3A4"/>
          </p15:clr>
        </p15:guide>
        <p15:guide id="27" pos="2022">
          <p15:clr>
            <a:srgbClr val="A4A3A4"/>
          </p15:clr>
        </p15:guide>
        <p15:guide id="28" pos="3048">
          <p15:clr>
            <a:srgbClr val="A4A3A4"/>
          </p15:clr>
        </p15:guide>
        <p15:guide id="29" pos="2760" userDrawn="1">
          <p15:clr>
            <a:srgbClr val="A4A3A4"/>
          </p15:clr>
        </p15:guide>
        <p15:guide id="30" orient="horz" pos="497">
          <p15:clr>
            <a:srgbClr val="A4A3A4"/>
          </p15:clr>
        </p15:guide>
        <p15:guide id="31" orient="horz" pos="2988" userDrawn="1">
          <p15:clr>
            <a:srgbClr val="A4A3A4"/>
          </p15:clr>
        </p15:guide>
        <p15:guide id="32" orient="horz" pos="1716" userDrawn="1">
          <p15:clr>
            <a:srgbClr val="A4A3A4"/>
          </p15:clr>
        </p15:guide>
        <p15:guide id="33" orient="horz" pos="2724" userDrawn="1">
          <p15:clr>
            <a:srgbClr val="A4A3A4"/>
          </p15:clr>
        </p15:guide>
        <p15:guide id="34" orient="horz" pos="2772" userDrawn="1">
          <p15:clr>
            <a:srgbClr val="A4A3A4"/>
          </p15:clr>
        </p15:guide>
        <p15:guide id="35" pos="5517">
          <p15:clr>
            <a:srgbClr val="A4A3A4"/>
          </p15:clr>
        </p15:guide>
        <p15:guide id="36" pos="1740">
          <p15:clr>
            <a:srgbClr val="A4A3A4"/>
          </p15:clr>
        </p15:guide>
        <p15:guide id="37" orient="horz" pos="501">
          <p15:clr>
            <a:srgbClr val="A4A3A4"/>
          </p15:clr>
        </p15:guide>
        <p15:guide id="38" orient="horz" pos="3060" userDrawn="1">
          <p15:clr>
            <a:srgbClr val="A4A3A4"/>
          </p15:clr>
        </p15:guide>
        <p15:guide id="39" orient="horz" pos="2796" userDrawn="1">
          <p15:clr>
            <a:srgbClr val="A4A3A4"/>
          </p15:clr>
        </p15:guide>
        <p15:guide id="40" pos="2039">
          <p15:clr>
            <a:srgbClr val="A4A3A4"/>
          </p15:clr>
        </p15:guide>
        <p15:guide id="41" pos="2881">
          <p15:clr>
            <a:srgbClr val="A4A3A4"/>
          </p15:clr>
        </p15:guide>
        <p15:guide id="42" pos="27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" initials="A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6B0"/>
    <a:srgbClr val="3E7E86"/>
    <a:srgbClr val="248059"/>
    <a:srgbClr val="8D3C3C"/>
    <a:srgbClr val="E37012"/>
    <a:srgbClr val="E2E3E3"/>
    <a:srgbClr val="2EAB78"/>
    <a:srgbClr val="FFB01F"/>
    <a:srgbClr val="82CCAD"/>
    <a:srgbClr val="EB9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7" autoAdjust="0"/>
    <p:restoredTop sz="95902" autoAdjust="0"/>
  </p:normalViewPr>
  <p:slideViewPr>
    <p:cSldViewPr snapToGrid="0" showGuides="1">
      <p:cViewPr varScale="1">
        <p:scale>
          <a:sx n="90" d="100"/>
          <a:sy n="90" d="100"/>
        </p:scale>
        <p:origin x="820" y="52"/>
      </p:cViewPr>
      <p:guideLst>
        <p:guide orient="horz" pos="3132"/>
        <p:guide orient="horz" pos="516"/>
        <p:guide orient="horz" pos="375"/>
        <p:guide orient="horz" pos="3012"/>
        <p:guide orient="horz" pos="1164"/>
        <p:guide orient="horz" pos="2556"/>
        <p:guide pos="576"/>
        <p:guide pos="5293"/>
        <p:guide pos="1168"/>
        <p:guide pos="267"/>
        <p:guide pos="4591"/>
        <p:guide pos="3004"/>
        <p:guide pos="4151"/>
        <p:guide pos="4545"/>
        <p:guide orient="horz" pos="2842"/>
        <p:guide orient="horz" pos="836"/>
        <p:guide orient="horz" pos="2460"/>
        <p:guide pos="1844"/>
        <p:guide pos="3547"/>
        <p:guide pos="192"/>
        <p:guide pos="270"/>
        <p:guide orient="horz" pos="2748"/>
        <p:guide orient="horz" pos="708"/>
        <p:guide pos="5520"/>
        <p:guide pos="1846"/>
        <p:guide pos="2889"/>
        <p:guide pos="2022"/>
        <p:guide pos="3048"/>
        <p:guide pos="2760"/>
        <p:guide orient="horz" pos="497"/>
        <p:guide orient="horz" pos="2988"/>
        <p:guide orient="horz" pos="1716"/>
        <p:guide orient="horz" pos="2724"/>
        <p:guide orient="horz" pos="2772"/>
        <p:guide pos="5517"/>
        <p:guide pos="1740"/>
        <p:guide orient="horz" pos="501"/>
        <p:guide orient="horz" pos="3060"/>
        <p:guide orient="horz" pos="2796"/>
        <p:guide pos="2039"/>
        <p:guide pos="2881"/>
        <p:guide pos="2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08"/>
    </p:cViewPr>
  </p:sorterViewPr>
  <p:notesViewPr>
    <p:cSldViewPr snapToGrid="0" showGuides="1">
      <p:cViewPr varScale="1">
        <p:scale>
          <a:sx n="47" d="100"/>
          <a:sy n="47" d="100"/>
        </p:scale>
        <p:origin x="1940" y="6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5139949109415E-2"/>
          <c:y val="7.1207430340557307E-2"/>
          <c:w val="0.89821882951653897"/>
          <c:h val="0.86377708978328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37012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FAB-41FA-A656-DC6749DB9DF8}"/>
              </c:ext>
            </c:extLst>
          </c:dPt>
          <c:dLbls>
            <c:dLbl>
              <c:idx val="0"/>
              <c:layout>
                <c:manualLayout>
                  <c:x val="-4.3058810020015501E-3"/>
                  <c:y val="-0.3752335494273190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AB-41FA-A656-DC6749DB9DF8}"/>
                </c:ext>
              </c:extLst>
            </c:dLbl>
            <c:dLbl>
              <c:idx val="1"/>
              <c:layout>
                <c:manualLayout>
                  <c:x val="-2.3975550402067802E-3"/>
                  <c:y val="-0.3464990769513999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AB-41FA-A656-DC6749DB9DF8}"/>
                </c:ext>
              </c:extLst>
            </c:dLbl>
            <c:dLbl>
              <c:idx val="2"/>
              <c:layout>
                <c:manualLayout>
                  <c:x val="-3.03349074323578E-3"/>
                  <c:y val="-0.2960152211555229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AB-41FA-A656-DC6749DB9DF8}"/>
                </c:ext>
              </c:extLst>
            </c:dLbl>
            <c:dLbl>
              <c:idx val="3"/>
              <c:layout>
                <c:manualLayout>
                  <c:x val="4.5919690315027103E-4"/>
                  <c:y val="-0.1212467567769090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accent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AB-41FA-A656-DC6749DB9DF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#,##0_);\(#,##0\)</c:formatCode>
                <c:ptCount val="4"/>
                <c:pt idx="0">
                  <c:v>62.000000000007049</c:v>
                </c:pt>
                <c:pt idx="1">
                  <c:v>57.000000000006473</c:v>
                </c:pt>
                <c:pt idx="2">
                  <c:v>48.000000000005457</c:v>
                </c:pt>
                <c:pt idx="3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AB-41FA-A656-DC6749DB9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95335904"/>
        <c:axId val="595338224"/>
      </c:barChart>
      <c:catAx>
        <c:axId val="59533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5953382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95338224"/>
        <c:scaling>
          <c:orientation val="minMax"/>
          <c:max val="8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5335904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965174129353"/>
          <c:y val="7.1207430340557307E-2"/>
          <c:w val="0.88059701492537301"/>
          <c:h val="0.86377708978328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37012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616-4C11-9564-53EF51E9F5DB}"/>
              </c:ext>
            </c:extLst>
          </c:dPt>
          <c:dPt>
            <c:idx val="11"/>
            <c:invertIfNegative val="0"/>
            <c:bubble3D val="0"/>
            <c:spPr>
              <a:solidFill>
                <a:srgbClr val="E37012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616-4C11-9564-53EF51E9F5DB}"/>
              </c:ext>
            </c:extLst>
          </c:dPt>
          <c:dLbls>
            <c:dLbl>
              <c:idx val="0"/>
              <c:layout>
                <c:manualLayout>
                  <c:x val="-1.63903981192706E-3"/>
                  <c:y val="-0.44638670046841999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16-4C11-9564-53EF51E9F5DB}"/>
                </c:ext>
              </c:extLst>
            </c:dLbl>
            <c:dLbl>
              <c:idx val="1"/>
              <c:layout>
                <c:manualLayout>
                  <c:x val="-4.5787607426923099E-3"/>
                  <c:y val="-0.37926597518258398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16-4C11-9564-53EF51E9F5DB}"/>
                </c:ext>
              </c:extLst>
            </c:dLbl>
            <c:dLbl>
              <c:idx val="2"/>
              <c:layout>
                <c:manualLayout>
                  <c:x val="-5.5795106293332599E-5"/>
                  <c:y val="-0.309049274664550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16-4C11-9564-53EF51E9F5DB}"/>
                </c:ext>
              </c:extLst>
            </c:dLbl>
            <c:dLbl>
              <c:idx val="3"/>
              <c:layout>
                <c:manualLayout>
                  <c:x val="-5.08215436368475E-4"/>
                  <c:y val="-0.28420424183256199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16-4C11-9564-53EF51E9F5DB}"/>
                </c:ext>
              </c:extLst>
            </c:dLbl>
            <c:dLbl>
              <c:idx val="4"/>
              <c:layout>
                <c:manualLayout>
                  <c:x val="-9.6037417807892699E-4"/>
                  <c:y val="-0.240705475192648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16-4C11-9564-53EF51E9F5DB}"/>
                </c:ext>
              </c:extLst>
            </c:dLbl>
            <c:dLbl>
              <c:idx val="5"/>
              <c:layout>
                <c:manualLayout>
                  <c:x val="-1.4127945081541199E-3"/>
                  <c:y val="-0.153708593353155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16-4C11-9564-53EF51E9F5DB}"/>
                </c:ext>
              </c:extLst>
            </c:dLbl>
            <c:dLbl>
              <c:idx val="6"/>
              <c:layout>
                <c:manualLayout>
                  <c:x val="-1.8649532498645799E-3"/>
                  <c:y val="-0.149962465540722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16-4C11-9564-53EF51E9F5DB}"/>
                </c:ext>
              </c:extLst>
            </c:dLbl>
            <c:dLbl>
              <c:idx val="7"/>
              <c:layout>
                <c:manualLayout>
                  <c:x val="-2.3173735799395501E-3"/>
                  <c:y val="-0.14189761403019399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16-4C11-9564-53EF51E9F5DB}"/>
                </c:ext>
              </c:extLst>
            </c:dLbl>
            <c:dLbl>
              <c:idx val="8"/>
              <c:layout>
                <c:manualLayout>
                  <c:x val="-2.7695323216501201E-3"/>
                  <c:y val="-0.110210152433408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16-4C11-9564-53EF51E9F5DB}"/>
                </c:ext>
              </c:extLst>
            </c:dLbl>
            <c:dLbl>
              <c:idx val="9"/>
              <c:layout>
                <c:manualLayout>
                  <c:x val="-3.2219838861567399E-3"/>
                  <c:y val="-0.126668094990453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16-4C11-9564-53EF51E9F5DB}"/>
                </c:ext>
              </c:extLst>
            </c:dLbl>
            <c:dLbl>
              <c:idx val="10"/>
              <c:layout>
                <c:manualLayout>
                  <c:x val="-2.95961075651367E-3"/>
                  <c:y val="-0.12786769820588101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16-4C11-9564-53EF51E9F5DB}"/>
                </c:ext>
              </c:extLst>
            </c:dLbl>
            <c:spPr>
              <a:noFill/>
              <a:ln w="2539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Sheet1!$B$1:$L$1</c:f>
              <c:numCache>
                <c:formatCode>General</c:formatCode>
                <c:ptCount val="11"/>
              </c:numCache>
            </c:numRef>
          </c:cat>
          <c:val>
            <c:numRef>
              <c:f>Sheet1!$B$2:$L$2</c:f>
              <c:numCache>
                <c:formatCode>#,##0_);\(#,##0\)</c:formatCode>
                <c:ptCount val="11"/>
                <c:pt idx="0">
                  <c:v>94.000000000010687</c:v>
                </c:pt>
                <c:pt idx="1">
                  <c:v>78.000000000008868</c:v>
                </c:pt>
                <c:pt idx="2">
                  <c:v>62.000000000007049</c:v>
                </c:pt>
                <c:pt idx="3">
                  <c:v>57.000000000006473</c:v>
                </c:pt>
                <c:pt idx="4">
                  <c:v>47.000000000005343</c:v>
                </c:pt>
                <c:pt idx="5">
                  <c:v>27.00000000000307</c:v>
                </c:pt>
                <c:pt idx="6">
                  <c:v>25.000000000002839</c:v>
                </c:pt>
                <c:pt idx="7">
                  <c:v>24.000000000002728</c:v>
                </c:pt>
                <c:pt idx="8">
                  <c:v>17.000000000001929</c:v>
                </c:pt>
                <c:pt idx="9">
                  <c:v>16</c:v>
                </c:pt>
                <c:pt idx="10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16-4C11-9564-53EF51E9F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466392816"/>
        <c:axId val="465943392"/>
      </c:barChart>
      <c:catAx>
        <c:axId val="46639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4659433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65943392"/>
        <c:scaling>
          <c:orientation val="minMax"/>
          <c:max val="100"/>
          <c:min val="0"/>
        </c:scaling>
        <c:delete val="0"/>
        <c:axPos val="l"/>
        <c:numFmt formatCode="#,##0_);\(#,##0\)" sourceLinked="0"/>
        <c:majorTickMark val="out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6392816"/>
        <c:crosses val="autoZero"/>
        <c:crossBetween val="between"/>
        <c:majorUnit val="2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240576548753802E-2"/>
          <c:y val="0"/>
          <c:w val="0.96077584012008099"/>
          <c:h val="0.924761226763477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1">
                  <c:v>7600</c:v>
                </c:pt>
                <c:pt idx="3">
                  <c:v>4500</c:v>
                </c:pt>
                <c:pt idx="5">
                  <c:v>3599.9000000004112</c:v>
                </c:pt>
                <c:pt idx="7">
                  <c:v>3099.9000000003539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C-458D-AD35-9436A192CCD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E37012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48059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74C-458D-AD35-9436A192CCD2}"/>
              </c:ext>
            </c:extLst>
          </c:dPt>
          <c:dPt>
            <c:idx val="1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74C-458D-AD35-9436A192CCD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4C-458D-AD35-9436A192CCD2}"/>
              </c:ext>
            </c:extLst>
          </c:dPt>
          <c:dPt>
            <c:idx val="3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74C-458D-AD35-9436A192CCD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74C-458D-AD35-9436A192CCD2}"/>
              </c:ext>
            </c:extLst>
          </c:dPt>
          <c:dPt>
            <c:idx val="5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74C-458D-AD35-9436A192CCD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74C-458D-AD35-9436A192CCD2}"/>
              </c:ext>
            </c:extLst>
          </c:dPt>
          <c:dPt>
            <c:idx val="7"/>
            <c:invertIfNegative val="0"/>
            <c:bubble3D val="0"/>
            <c:spPr>
              <a:solidFill>
                <a:srgbClr val="8D3C3C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74C-458D-AD35-9436A192CCD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74C-458D-AD35-9436A192CCD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74C-458D-AD35-9436A192CCD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874C-458D-AD35-9436A192CCD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74C-458D-AD35-9436A192CCD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874C-458D-AD35-9436A192CCD2}"/>
              </c:ext>
            </c:extLst>
          </c:dPt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137000</c:v>
                </c:pt>
                <c:pt idx="1">
                  <c:v>5900</c:v>
                </c:pt>
                <c:pt idx="2" formatCode="#,##0;\-#,##0">
                  <c:v>7600</c:v>
                </c:pt>
                <c:pt idx="3">
                  <c:v>3100</c:v>
                </c:pt>
                <c:pt idx="4" formatCode="#,##0;\-#,##0">
                  <c:v>4500</c:v>
                </c:pt>
                <c:pt idx="5">
                  <c:v>900</c:v>
                </c:pt>
                <c:pt idx="6" formatCode="#,##0;\-#,##0">
                  <c:v>3599.9000000004112</c:v>
                </c:pt>
                <c:pt idx="7">
                  <c:v>500.00000000005701</c:v>
                </c:pt>
                <c:pt idx="8" formatCode="#,##0;\-#,##0">
                  <c:v>3099.9000000003539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74C-458D-AD35-9436A192CCD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55A6B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5A6B0"/>
              </a:solidFill>
              <a:ln w="12700">
                <a:solidFill>
                  <a:srgbClr val="808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874C-458D-AD35-9436A192CCD2}"/>
              </c:ext>
            </c:extLst>
          </c:dPt>
          <c:cat>
            <c:numRef>
              <c:f>Sheet1!$B$1:$J$1</c:f>
              <c:numCache>
                <c:formatCode>General</c:formatCode>
                <c:ptCount val="9"/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74C-458D-AD35-9436A192C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95270224"/>
        <c:axId val="595272544"/>
      </c:barChart>
      <c:catAx>
        <c:axId val="59527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595272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595272544"/>
        <c:scaling>
          <c:orientation val="minMax"/>
          <c:max val="12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2700">
            <a:solidFill>
              <a:srgbClr val="808080"/>
            </a:solidFill>
            <a:prstDash val="solid"/>
          </a:ln>
        </c:spPr>
        <c:crossAx val="595270224"/>
        <c:crosses val="autoZero"/>
        <c:crossBetween val="between"/>
        <c:majorUnit val="3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62453588183901E-2"/>
          <c:y val="0.223807491320656"/>
          <c:w val="0.96087509282363204"/>
          <c:h val="0.73646757470036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48059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</c:v>
                </c:pt>
                <c:pt idx="1">
                  <c:v>Competitiveness</c:v>
                </c:pt>
                <c:pt idx="2">
                  <c:v>Insecurity</c:v>
                </c:pt>
                <c:pt idx="3">
                  <c:v>Environment</c:v>
                </c:pt>
                <c:pt idx="4">
                  <c:v>Education</c:v>
                </c:pt>
                <c:pt idx="5">
                  <c:v>Food security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25</c:v>
                </c:pt>
                <c:pt idx="2">
                  <c:v>3</c:v>
                </c:pt>
                <c:pt idx="3">
                  <c:v>45</c:v>
                </c:pt>
                <c:pt idx="4">
                  <c:v>26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D-4F4C-9647-5A877F8906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Health</c:v>
                </c:pt>
                <c:pt idx="1">
                  <c:v>Competitiveness</c:v>
                </c:pt>
                <c:pt idx="2">
                  <c:v>Insecurity</c:v>
                </c:pt>
                <c:pt idx="3">
                  <c:v>Environment</c:v>
                </c:pt>
                <c:pt idx="4">
                  <c:v>Education</c:v>
                </c:pt>
                <c:pt idx="5">
                  <c:v>Food security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190</c:v>
                </c:pt>
                <c:pt idx="1">
                  <c:v>140</c:v>
                </c:pt>
                <c:pt idx="2">
                  <c:v>149</c:v>
                </c:pt>
                <c:pt idx="3">
                  <c:v>149</c:v>
                </c:pt>
                <c:pt idx="4">
                  <c:v>149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D-4F4C-9647-5A877F890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100"/>
        <c:axId val="466141200"/>
        <c:axId val="546043728"/>
      </c:barChart>
      <c:catAx>
        <c:axId val="4661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546043728"/>
        <c:crosses val="autoZero"/>
        <c:auto val="1"/>
        <c:lblAlgn val="ctr"/>
        <c:lblOffset val="50"/>
        <c:noMultiLvlLbl val="0"/>
      </c:catAx>
      <c:valAx>
        <c:axId val="546043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61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03/06/2019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66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03/06/2019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4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586287" y="0"/>
            <a:ext cx="4557713" cy="5143500"/>
          </a:xfrm>
          <a:noFill/>
          <a:ln>
            <a:noFill/>
          </a:ln>
        </p:spPr>
        <p:txBody>
          <a:bodyPr/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1" y="0"/>
            <a:ext cx="4586289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8835" y="150395"/>
            <a:ext cx="3960660" cy="686173"/>
          </a:xfrm>
        </p:spPr>
        <p:txBody>
          <a:bodyPr anchor="b"/>
          <a:lstStyle>
            <a:lvl1pPr>
              <a:lnSpc>
                <a:spcPts val="2000"/>
              </a:lnSpc>
              <a:defRPr sz="2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11831" y="926595"/>
            <a:ext cx="3979695" cy="1233075"/>
          </a:xfrm>
        </p:spPr>
        <p:txBody>
          <a:bodyPr/>
          <a:lstStyle>
            <a:lvl1pPr>
              <a:lnSpc>
                <a:spcPts val="2000"/>
              </a:lnSpc>
              <a:defRPr sz="1600" b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18" name="Picture 17" descr="All On Logo + Were all in for Sustainable energy.png"/>
          <p:cNvPicPr>
            <a:picLocks noChangeAspect="1"/>
          </p:cNvPicPr>
          <p:nvPr userDrawn="1"/>
        </p:nvPicPr>
        <p:blipFill rotWithShape="1">
          <a:blip r:embed="rId2" cstate="print"/>
          <a:srcRect l="24437" t="39179" r="53484" b="39080"/>
          <a:stretch/>
        </p:blipFill>
        <p:spPr>
          <a:xfrm>
            <a:off x="381751" y="4260405"/>
            <a:ext cx="1320716" cy="73218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7986239" y="4106251"/>
            <a:ext cx="931488" cy="813412"/>
            <a:chOff x="3689735" y="4106251"/>
            <a:chExt cx="931488" cy="813412"/>
          </a:xfrm>
        </p:grpSpPr>
        <p:pic>
          <p:nvPicPr>
            <p:cNvPr id="20" name="Picture 19" descr="Shell_jan2013_PECTEN_PC_MS_RGB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795654" y="4193005"/>
              <a:ext cx="726658" cy="72665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>
              <a:off x="3689735" y="4106251"/>
              <a:ext cx="931488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700" b="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Together with</a:t>
              </a:r>
              <a:endParaRPr lang="en-GB" sz="7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1142" y="557040"/>
            <a:ext cx="2355283" cy="37582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3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3191877" y="572842"/>
            <a:ext cx="5547979" cy="3753937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32000" indent="-216000">
              <a:lnSpc>
                <a:spcPct val="100000"/>
              </a:lnSpc>
              <a:buClr>
                <a:schemeClr val="accent1"/>
              </a:buClr>
              <a:buSzPct val="100000"/>
              <a:buFont typeface="Symbol" pitchFamily="18" charset="2"/>
              <a:buChar char="-"/>
              <a:defRPr sz="11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Date Placeholder 5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64DE87B-D49E-49CB-8C5B-5DEB275D4478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966" y="615280"/>
            <a:ext cx="2355283" cy="37582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3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5" name="Date Placeholder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6DD0AC3-5326-4416-A3A9-520E6F23C553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, Tex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27350" y="0"/>
            <a:ext cx="6216650" cy="5143500"/>
          </a:xfr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966" y="186487"/>
            <a:ext cx="2355284" cy="863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8625" y="1287374"/>
            <a:ext cx="2318576" cy="350654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Date Placeholder 7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4BFA3A8-4CC5-4D22-AB6F-DD8F791EFCD6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Heading, Text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9494" y="99011"/>
            <a:ext cx="2355284" cy="677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93681" y="937934"/>
            <a:ext cx="2318576" cy="350654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13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Date Placeholder 7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4BFA3A8-4CC5-4D22-AB6F-DD8F791EFCD6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pic>
        <p:nvPicPr>
          <p:cNvPr id="11" name="Picture 10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eading and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927350" y="0"/>
            <a:ext cx="6216650" cy="5143500"/>
          </a:xfrm>
          <a:noFill/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966" y="613613"/>
            <a:ext cx="2355284" cy="375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" name="Date Placeholder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054F7C9-9A03-4D9E-9981-174664704A2A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blan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39773"/>
            <a:ext cx="7632784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3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170" y="125717"/>
            <a:ext cx="889961" cy="451827"/>
          </a:xfrm>
          <a:prstGeom prst="rect">
            <a:avLst/>
          </a:prstGeom>
        </p:spPr>
      </p:pic>
      <p:sp>
        <p:nvSpPr>
          <p:cNvPr id="8" name="Date Placeholder 7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5D64C94-EE02-423B-833F-D557E0C9C497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ernate Title and blan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39773"/>
            <a:ext cx="8353970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8" name="Date Placeholder 7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5D64C94-EE02-423B-833F-D557E0C9C497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pic>
        <p:nvPicPr>
          <p:cNvPr id="7" name="Picture 6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170" y="125717"/>
            <a:ext cx="889961" cy="4518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ll On Logo + Were all in for Sustainable energy.png"/>
          <p:cNvPicPr>
            <a:picLocks noChangeAspect="1"/>
          </p:cNvPicPr>
          <p:nvPr userDrawn="1"/>
        </p:nvPicPr>
        <p:blipFill>
          <a:blip r:embed="rId2" cstate="print"/>
          <a:srcRect l="24627" t="39772" r="53657" b="39080"/>
          <a:stretch>
            <a:fillRect/>
          </a:stretch>
        </p:blipFill>
        <p:spPr>
          <a:xfrm>
            <a:off x="8038566" y="4489936"/>
            <a:ext cx="919239" cy="504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529862"/>
            <a:ext cx="9144000" cy="1698766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defRPr sz="4000" b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Date Placeholder 8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AF2F495-E957-4188-A261-5038E0B4C0F5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4000" cy="5143500"/>
          </a:xfrm>
          <a:noFill/>
          <a:ln>
            <a:noFill/>
          </a:ln>
        </p:spPr>
        <p:txBody>
          <a:bodyPr/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565031"/>
            <a:ext cx="9144000" cy="1628428"/>
          </a:xfrm>
          <a:noFill/>
        </p:spPr>
        <p:txBody>
          <a:bodyPr anchor="ctr"/>
          <a:lstStyle>
            <a:lvl1pPr algn="ctr">
              <a:lnSpc>
                <a:spcPct val="100000"/>
              </a:lnSpc>
              <a:defRPr sz="4000" b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ll On Logo + Were all in for Sustainable energy.png"/>
          <p:cNvPicPr>
            <a:picLocks noChangeAspect="1"/>
          </p:cNvPicPr>
          <p:nvPr userDrawn="1"/>
        </p:nvPicPr>
        <p:blipFill>
          <a:blip r:embed="rId2" cstate="print"/>
          <a:srcRect l="24627" t="39772" r="53657" b="39080"/>
          <a:stretch>
            <a:fillRect/>
          </a:stretch>
        </p:blipFill>
        <p:spPr>
          <a:xfrm>
            <a:off x="8038566" y="4489936"/>
            <a:ext cx="919239" cy="504000"/>
          </a:xfrm>
          <a:prstGeom prst="rect">
            <a:avLst/>
          </a:prstGeom>
        </p:spPr>
      </p:pic>
      <p:sp>
        <p:nvSpPr>
          <p:cNvPr id="8" name="Date Placeholder 7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1CE78E8-F820-49E0-BF0D-46818E44399D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11831" y="1122363"/>
            <a:ext cx="6869378" cy="770397"/>
          </a:xfrm>
        </p:spPr>
        <p:txBody>
          <a:bodyPr anchor="b"/>
          <a:lstStyle>
            <a:lvl1pPr>
              <a:lnSpc>
                <a:spcPts val="2000"/>
              </a:lnSpc>
              <a:defRPr sz="2400" b="1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11831" y="1952707"/>
            <a:ext cx="6876382" cy="1233075"/>
          </a:xfrm>
        </p:spPr>
        <p:txBody>
          <a:bodyPr/>
          <a:lstStyle>
            <a:lvl1pPr>
              <a:lnSpc>
                <a:spcPts val="2000"/>
              </a:lnSpc>
              <a:defRPr sz="1900" b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pic>
        <p:nvPicPr>
          <p:cNvPr id="6" name="Picture 5" descr="All On Logo + Were all in for Sustainable energy.png"/>
          <p:cNvPicPr>
            <a:picLocks noChangeAspect="1"/>
          </p:cNvPicPr>
          <p:nvPr userDrawn="1"/>
        </p:nvPicPr>
        <p:blipFill rotWithShape="1">
          <a:blip r:embed="rId2" cstate="print"/>
          <a:srcRect l="24437" t="39179" r="53484" b="39080"/>
          <a:stretch/>
        </p:blipFill>
        <p:spPr>
          <a:xfrm>
            <a:off x="381751" y="4050741"/>
            <a:ext cx="1320716" cy="73218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806072" y="4169416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Energy Innovations.</a:t>
            </a:r>
            <a:br>
              <a:rPr lang="en-GB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Powerful Collaborations.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986239" y="3896587"/>
            <a:ext cx="931488" cy="813412"/>
            <a:chOff x="3689735" y="4106251"/>
            <a:chExt cx="931488" cy="813412"/>
          </a:xfrm>
        </p:grpSpPr>
        <p:pic>
          <p:nvPicPr>
            <p:cNvPr id="18" name="Picture 17" descr="Shell_jan2013_PECTEN_PC_MS_RGB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795654" y="4193005"/>
              <a:ext cx="726658" cy="72665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3689735" y="4106251"/>
              <a:ext cx="931488" cy="1077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700" b="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Together with</a:t>
              </a:r>
              <a:endParaRPr lang="en-GB" sz="700" b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" name="Date Placeholder 11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51BF869-076D-47E8-AED7-95C1402EC20F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3" name="Footer Placeholder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 (Mandatory)">
    <p:bg>
      <p:bgPr>
        <a:solidFill>
          <a:srgbClr val="380F0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2764" y="2062893"/>
            <a:ext cx="1957702" cy="993912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694738" y="3952496"/>
            <a:ext cx="1343752" cy="1173418"/>
            <a:chOff x="3689735" y="4106251"/>
            <a:chExt cx="931488" cy="813412"/>
          </a:xfrm>
        </p:grpSpPr>
        <p:pic>
          <p:nvPicPr>
            <p:cNvPr id="7" name="Picture 6" descr="Shell_jan2013_PECTEN_PC_MS_RGB.w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3795654" y="4193005"/>
              <a:ext cx="726658" cy="72665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3689735" y="4106251"/>
              <a:ext cx="931488" cy="960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b="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Together with</a:t>
              </a:r>
              <a:endParaRPr lang="en-GB" sz="900" b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on with edita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ll On Logo + Were all in for Sustainable energy.png"/>
          <p:cNvPicPr>
            <a:picLocks noChangeAspect="1"/>
          </p:cNvPicPr>
          <p:nvPr userDrawn="1"/>
        </p:nvPicPr>
        <p:blipFill rotWithShape="1">
          <a:blip r:embed="rId2" cstate="print"/>
          <a:srcRect l="24437" t="39179" r="53484" b="39080"/>
          <a:stretch/>
        </p:blipFill>
        <p:spPr>
          <a:xfrm>
            <a:off x="2253969" y="2015176"/>
            <a:ext cx="2017089" cy="111824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60471" y="2105527"/>
            <a:ext cx="3945855" cy="848310"/>
          </a:xfrm>
        </p:spPr>
        <p:txBody>
          <a:bodyPr anchor="ctr"/>
          <a:lstStyle>
            <a:lvl1pPr marL="0" algn="l" defTabSz="914400" rtl="0" eaLnBrk="1" latinLnBrk="0" hangingPunct="1">
              <a:lnSpc>
                <a:spcPct val="90000"/>
              </a:lnSpc>
              <a:defRPr lang="en-GB" sz="1800" kern="12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Date Placeholder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C7FEE0-61AE-470B-AC20-81B526A4F741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45789"/>
            <a:ext cx="8351283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8624" y="1327150"/>
            <a:ext cx="8323263" cy="304641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32000" indent="-216000">
              <a:lnSpc>
                <a:spcPct val="100000"/>
              </a:lnSpc>
              <a:buClr>
                <a:schemeClr val="accent1"/>
              </a:buClr>
              <a:buSzPct val="10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4" name="Date Placeholder 13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3B9898-E501-4A18-93F7-50232FCB483F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5" name="Footer Placeholder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637" y="45789"/>
            <a:ext cx="8351283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5" name="Picture 4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428626" y="1327150"/>
            <a:ext cx="7193380" cy="304641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Date Placeholder 9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665FFB4A-5581-42A4-99C6-209F3BFDB741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45789"/>
            <a:ext cx="8351283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28625" y="1327150"/>
            <a:ext cx="7115175" cy="3046413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Date Placeholder 9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9AECAC8-C345-4EBF-96C4-43EDBACCF8CF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pic>
        <p:nvPicPr>
          <p:cNvPr id="9" name="Picture 8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20170" y="125717"/>
            <a:ext cx="889961" cy="4518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45789"/>
            <a:ext cx="8351283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5" name="Picture 4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28625" y="1327150"/>
            <a:ext cx="3920792" cy="304641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32000" indent="-216000">
              <a:lnSpc>
                <a:spcPct val="100000"/>
              </a:lnSpc>
              <a:buClr>
                <a:schemeClr val="accent1"/>
              </a:buClr>
              <a:buSzPct val="10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831096" y="1327150"/>
            <a:ext cx="3920792" cy="304641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32000" indent="-216000">
              <a:lnSpc>
                <a:spcPct val="100000"/>
              </a:lnSpc>
              <a:buClr>
                <a:schemeClr val="tx2"/>
              </a:buClr>
              <a:buSzPct val="100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1" name="Date Placeholder 10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CD1C55B-933C-4331-83E8-CB78D34E5B3C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2" name="Footer Placeholder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claim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9144001" cy="990115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621" y="45789"/>
            <a:ext cx="8351283" cy="789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5" name="Picture 4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8625" y="1327150"/>
            <a:ext cx="8323263" cy="3046413"/>
          </a:xfrm>
        </p:spPr>
        <p:txBody>
          <a:bodyPr/>
          <a:lstStyle>
            <a:lvl1pPr>
              <a:defRPr lang="en-US" sz="1200" kern="1200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lang="en-US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32000" indent="-216000">
              <a:lnSpc>
                <a:spcPct val="100000"/>
              </a:lnSpc>
              <a:buClr>
                <a:schemeClr val="bg2"/>
              </a:buClr>
              <a:buSzPct val="100000"/>
              <a:buFont typeface="Symbol" pitchFamily="18" charset="2"/>
              <a:buChar char="-"/>
              <a:defRPr sz="1400"/>
            </a:lvl3pPr>
          </a:lstStyle>
          <a:p>
            <a:pPr marL="0" lvl="0" indent="0" algn="l" defTabSz="268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Date Placeholder 9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44D0AE9-1CC7-4B1B-BD75-E0905AB12592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2927351" cy="5143500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966" y="615280"/>
            <a:ext cx="2355283" cy="37582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600" b="1" cap="none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pic>
        <p:nvPicPr>
          <p:cNvPr id="4" name="Picture 3" descr="All On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54334" y="4507522"/>
            <a:ext cx="889961" cy="45182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00400" y="613361"/>
            <a:ext cx="5551488" cy="3760202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16000" indent="-216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7" name="Date Placeholder 6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3073" y="4875347"/>
            <a:ext cx="1080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14EA8F8-41FA-4A1D-AAA3-98CEF086EDC2}" type="datetime1">
              <a:rPr lang="en-US" smtClean="0"/>
              <a:pPr/>
              <a:t>6/3/2019</a:t>
            </a:fld>
            <a:endParaRPr lang="en-GB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9925" y="4875346"/>
            <a:ext cx="18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GB"/>
              <a:t> Footer if needed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28624" y="4875344"/>
            <a:ext cx="2333625" cy="21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704" y="982801"/>
            <a:ext cx="7747176" cy="380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marL="216000" lvl="1" indent="-216000" algn="l" defTabSz="268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85000"/>
              <a:buFont typeface="Wingdings" pitchFamily="2" charset="2"/>
              <a:buChar char="n"/>
            </a:pPr>
            <a:r>
              <a:rPr lang="en-GB" dirty="0"/>
              <a:t>Second level</a:t>
            </a:r>
          </a:p>
          <a:p>
            <a:pPr marL="432000" lvl="2" indent="-216000" algn="l" defTabSz="2682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mbol" pitchFamily="18" charset="2"/>
              <a:buChar char="-"/>
            </a:pPr>
            <a:r>
              <a:rPr lang="en-GB" dirty="0"/>
              <a:t>Third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221441"/>
            <a:ext cx="7700963" cy="3143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695" r:id="rId3"/>
    <p:sldLayoutId id="2147483689" r:id="rId4"/>
    <p:sldLayoutId id="2147483717" r:id="rId5"/>
    <p:sldLayoutId id="2147483718" r:id="rId6"/>
    <p:sldLayoutId id="2147483713" r:id="rId7"/>
    <p:sldLayoutId id="2147483709" r:id="rId8"/>
    <p:sldLayoutId id="2147483710" r:id="rId9"/>
    <p:sldLayoutId id="2147483703" r:id="rId10"/>
    <p:sldLayoutId id="2147483715" r:id="rId11"/>
    <p:sldLayoutId id="2147483707" r:id="rId12"/>
    <p:sldLayoutId id="2147483732" r:id="rId13"/>
    <p:sldLayoutId id="2147483714" r:id="rId14"/>
    <p:sldLayoutId id="2147483705" r:id="rId15"/>
    <p:sldLayoutId id="2147483723" r:id="rId16"/>
    <p:sldLayoutId id="2147483696" r:id="rId17"/>
    <p:sldLayoutId id="2147483719" r:id="rId18"/>
    <p:sldLayoutId id="2147483716" r:id="rId19"/>
    <p:sldLayoutId id="2147483720" r:id="rId20"/>
    <p:sldLayoutId id="2147483683" r:id="rId21"/>
  </p:sldLayoutIdLst>
  <p:transition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2000" b="1" kern="1200" cap="none" baseline="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accent4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69875" indent="-269875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lang="en-GB" sz="1600" b="0" kern="1200" dirty="0" smtClean="0">
          <a:solidFill>
            <a:schemeClr val="accent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54025" indent="-18415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lang="en-GB" sz="1400" b="0" kern="1200" dirty="0" smtClean="0">
          <a:solidFill>
            <a:schemeClr val="accent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631825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11213" indent="-173038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89013" indent="-177800" algn="l" defTabSz="26828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jpeg"/><Relationship Id="rId21" Type="http://schemas.openxmlformats.org/officeDocument/2006/relationships/image" Target="../media/image55.png"/><Relationship Id="rId34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5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4.pn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23" Type="http://schemas.openxmlformats.org/officeDocument/2006/relationships/image" Target="../media/image57.jpeg"/><Relationship Id="rId28" Type="http://schemas.openxmlformats.org/officeDocument/2006/relationships/image" Target="../media/image62.jpe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jpg"/><Relationship Id="rId30" Type="http://schemas.openxmlformats.org/officeDocument/2006/relationships/image" Target="../media/image33.png"/><Relationship Id="rId3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15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chart" Target="../charts/char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hyperlink" Target="http://www.cia.gov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chart" Target="../charts/chart3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slideLayout" Target="../slideLayouts/slideLayout15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5.jpeg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We are contributing Statemen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408" b="40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35" y="798588"/>
            <a:ext cx="3960660" cy="1211680"/>
          </a:xfrm>
        </p:spPr>
        <p:txBody>
          <a:bodyPr/>
          <a:lstStyle/>
          <a:p>
            <a:r>
              <a:rPr lang="en-GB" dirty="0"/>
              <a:t>Launching the Nigerian Off Grid Energy Revolution:  Challenges &amp; Opportunities</a:t>
            </a:r>
            <a:br>
              <a:rPr lang="en-GB" i="1" dirty="0"/>
            </a:br>
            <a:br>
              <a:rPr lang="en-GB" i="1" dirty="0"/>
            </a:br>
            <a:r>
              <a:rPr lang="en-GB" sz="1600" i="1" dirty="0">
                <a:solidFill>
                  <a:srgbClr val="E37012"/>
                </a:solidFill>
              </a:rPr>
              <a:t>TechPoint Inspired , June 2019</a:t>
            </a:r>
            <a:r>
              <a:rPr lang="en-GB" sz="1600" dirty="0"/>
              <a:t> </a:t>
            </a:r>
          </a:p>
        </p:txBody>
      </p:sp>
      <p:pic>
        <p:nvPicPr>
          <p:cNvPr id="6" name="Picture 5" descr="Shell_jan2013_PECTEN_PC_MS_RGB.wmf">
            <a:extLst>
              <a:ext uri="{FF2B5EF4-FFF2-40B4-BE49-F238E27FC236}">
                <a16:creationId xmlns:a16="http://schemas.microsoft.com/office/drawing/2014/main" id="{C64AC097-3525-48DD-9CD0-0761EC6302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052" y="4105690"/>
            <a:ext cx="968877" cy="9688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CA4B60-7DCE-4E53-BE85-CE75656DA3EB}"/>
              </a:ext>
            </a:extLst>
          </p:cNvPr>
          <p:cNvSpPr/>
          <p:nvPr/>
        </p:nvSpPr>
        <p:spPr>
          <a:xfrm>
            <a:off x="7390203" y="3990018"/>
            <a:ext cx="16118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Together with</a:t>
            </a:r>
            <a:endParaRPr lang="en-GB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315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A3B9-5880-41DF-AA43-C53CC318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an active and fast growing off grid energy ecosystem to tap in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43D59-7614-42B5-B6F3-F3CA970ECE0A}"/>
              </a:ext>
            </a:extLst>
          </p:cNvPr>
          <p:cNvSpPr txBox="1"/>
          <p:nvPr/>
        </p:nvSpPr>
        <p:spPr>
          <a:xfrm>
            <a:off x="467451" y="1300001"/>
            <a:ext cx="2099430" cy="2105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9397F-2B98-4ADF-A870-DE3E0CAA59A9}"/>
              </a:ext>
            </a:extLst>
          </p:cNvPr>
          <p:cNvSpPr txBox="1"/>
          <p:nvPr/>
        </p:nvSpPr>
        <p:spPr>
          <a:xfrm>
            <a:off x="3301623" y="1300001"/>
            <a:ext cx="2099430" cy="2105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4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Investors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31065-0124-4477-8611-E51C140F980C}"/>
              </a:ext>
            </a:extLst>
          </p:cNvPr>
          <p:cNvSpPr txBox="1"/>
          <p:nvPr/>
        </p:nvSpPr>
        <p:spPr>
          <a:xfrm>
            <a:off x="6135795" y="1300001"/>
            <a:ext cx="2099430" cy="2105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Entrepreneurs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E7DBC4-A457-451B-92BD-11CCC780283F}"/>
              </a:ext>
            </a:extLst>
          </p:cNvPr>
          <p:cNvSpPr/>
          <p:nvPr/>
        </p:nvSpPr>
        <p:spPr bwMode="auto">
          <a:xfrm>
            <a:off x="406621" y="1624388"/>
            <a:ext cx="2781300" cy="3163512"/>
          </a:xfrm>
          <a:prstGeom prst="rect">
            <a:avLst/>
          </a:prstGeom>
          <a:solidFill>
            <a:srgbClr val="F6DCDC">
              <a:alpha val="61176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544D8-FF25-4AD8-8C32-D47091492B9C}"/>
              </a:ext>
            </a:extLst>
          </p:cNvPr>
          <p:cNvSpPr/>
          <p:nvPr/>
        </p:nvSpPr>
        <p:spPr bwMode="auto">
          <a:xfrm>
            <a:off x="3275020" y="1611744"/>
            <a:ext cx="2781300" cy="3176155"/>
          </a:xfrm>
          <a:prstGeom prst="rect">
            <a:avLst/>
          </a:prstGeom>
          <a:solidFill>
            <a:srgbClr val="FBE2CE">
              <a:alpha val="61176"/>
            </a:srgb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A3FBEB-51D0-47C7-BB40-DB66ED400A43}"/>
              </a:ext>
            </a:extLst>
          </p:cNvPr>
          <p:cNvSpPr/>
          <p:nvPr/>
        </p:nvSpPr>
        <p:spPr bwMode="auto">
          <a:xfrm>
            <a:off x="6121412" y="1611745"/>
            <a:ext cx="2781300" cy="3176155"/>
          </a:xfrm>
          <a:prstGeom prst="rect">
            <a:avLst/>
          </a:prstGeom>
          <a:solidFill>
            <a:schemeClr val="accent2">
              <a:lumMod val="40000"/>
              <a:lumOff val="60000"/>
              <a:alpha val="56863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21651-78F3-4DB4-8BA9-656AC74AEF58}"/>
              </a:ext>
            </a:extLst>
          </p:cNvPr>
          <p:cNvSpPr txBox="1"/>
          <p:nvPr/>
        </p:nvSpPr>
        <p:spPr>
          <a:xfrm>
            <a:off x="888411" y="1707703"/>
            <a:ext cx="2290007" cy="2960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Africa Nigeria Power Sector Program II (2018 – 2023) implemented by Deloitte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 Nigeria Energy Support program (€33m) (2017 – 2020) - technical assistance and capital grants for procurement of electrical equipment;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Bank: $350m program for result-based grants for the off-grid sector which is awaiting Nigerian Senate approval. 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African Development Bank: Committed another $200 million to the World Bank program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Sunref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 (€74m) lending program in conjunction with EU, disbursed  through local commercial banks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Shell Foundation: operating through the Nigeria Off-Grid Energy Market Acceleration Program (NOMAP), the Energy Company of the Future initiative, and grants to companies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DFID Solar Nigeria grant program (£11m) </a:t>
            </a:r>
            <a:b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(2014 - 2020); </a:t>
            </a:r>
          </a:p>
          <a:p>
            <a:pPr>
              <a:lnSpc>
                <a:spcPct val="113000"/>
              </a:lnSpc>
              <a:spcAft>
                <a:spcPts val="60"/>
              </a:spcAft>
            </a:pP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USG Power Africa partners including USADF (operating in partnership with All On), and USTDA;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C87A1C-04C5-47D5-AEE4-56DA04047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3" y="1704390"/>
            <a:ext cx="278831" cy="2788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9BC095-1EC6-48E3-9F9F-5FC8F2D03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097695"/>
            <a:ext cx="358725" cy="1531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270988-E18B-4A41-8C2B-77B259222E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3" y="4398222"/>
            <a:ext cx="265475" cy="265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8109A1-BECA-4B95-AB6C-9336B42BA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9" y="3216210"/>
            <a:ext cx="388261" cy="1941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BF6BD3-EBCE-45A8-A9BD-8549668AC5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7" y="4091149"/>
            <a:ext cx="277856" cy="1917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0DECBC-3FC7-4925-8158-E808175CDE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1" y="3658070"/>
            <a:ext cx="402594" cy="2409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5E9D6D-17A3-47EB-8432-5FB11EAD54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9" y="2522884"/>
            <a:ext cx="428622" cy="90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E9C1BC0-7ED0-4556-99C1-67ADB19FEA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7" y="2866527"/>
            <a:ext cx="396501" cy="21112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0CBE851-E752-41FA-8736-F8FF75997A6F}"/>
              </a:ext>
            </a:extLst>
          </p:cNvPr>
          <p:cNvSpPr/>
          <p:nvPr/>
        </p:nvSpPr>
        <p:spPr>
          <a:xfrm>
            <a:off x="3747981" y="1704390"/>
            <a:ext cx="229501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Electrification Financing Initiative (</a:t>
            </a:r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ElectriFI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funded by the European Commission and managed by the Association of European Development Finance Institutions (EDFI) - €120m global facility and €30m Nigerian focused facilities; </a:t>
            </a:r>
          </a:p>
          <a:p>
            <a:pPr algn="just"/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Breakthrough Energy Ventures (Bill Gates, Richard Branson);</a:t>
            </a:r>
          </a:p>
          <a:p>
            <a:pPr algn="just"/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Acumen; a non-profit impact investment fund focused on ;ow-income communities in developing countries across Sub-Saharan Africa, South Asia, Latin America</a:t>
            </a:r>
          </a:p>
          <a:p>
            <a:pPr algn="just"/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7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SunFunder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a solar energy finance business with a mission to provide debt financing for solar assets in emerging economies</a:t>
            </a:r>
          </a:p>
          <a:p>
            <a:pPr algn="just"/>
            <a:endParaRPr lang="en-US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Persistent Energy Capital; a principal investment firm investing in, incubates, and advises businesses providing distributed renewable energy to off-grid customers.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47410AE-AE97-40AA-A029-35418BB7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32" y="2861890"/>
            <a:ext cx="210519" cy="2105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5F4176C-037C-43F7-B03C-6C3B279FB2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49" y="3384318"/>
            <a:ext cx="262856" cy="26285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6B48B99-2DB3-44B2-B878-89FF6DE31B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07" y="2498162"/>
            <a:ext cx="525634" cy="1471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4922409-9280-4F4C-AE89-EB0BD9C9A4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94" y="3824399"/>
            <a:ext cx="251784" cy="2994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ABC454A-2AC1-45C0-93D5-24EA616DB5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79" y="1745078"/>
            <a:ext cx="458866" cy="2185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FC7008-639C-4577-8756-250D897F5C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08" y="1740789"/>
            <a:ext cx="422140" cy="4221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3D2595-26D5-486A-BDA6-6F12544BC80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52" y="4167915"/>
            <a:ext cx="326509" cy="4800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CF652F2-8F2F-434C-A64D-7010BB973F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51" y="1841082"/>
            <a:ext cx="452894" cy="24500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CD2344E-4EA2-482B-B3B8-47304789E5A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78" y="3647174"/>
            <a:ext cx="537170" cy="1772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091ACF4-5C1A-4F39-966E-59956A49A76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66" y="3552274"/>
            <a:ext cx="769069" cy="23546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D179A2C-AC53-4A38-81E2-73A8BBAE19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54" y="1779921"/>
            <a:ext cx="525634" cy="37687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7AC6B83-ABC4-44FD-818A-AFB48CF9A5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94" y="3575098"/>
            <a:ext cx="529069" cy="396291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243CB03-AE5D-4B9B-A1A9-773B9C8325E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0" b="18761"/>
          <a:stretch/>
        </p:blipFill>
        <p:spPr>
          <a:xfrm>
            <a:off x="6949465" y="4384725"/>
            <a:ext cx="472090" cy="23707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55C0D0-D3BC-4570-9148-0C36B6F0C28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73" y="3552274"/>
            <a:ext cx="480057" cy="48005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4AB6A2B-D9B1-4B09-B175-9E121D9CA34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8" r="4433" b="23370"/>
          <a:stretch/>
        </p:blipFill>
        <p:spPr>
          <a:xfrm>
            <a:off x="6250523" y="4398949"/>
            <a:ext cx="472090" cy="23707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E077E60-F6F3-44EE-B50F-9D7D4CA40E6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83" y="2844030"/>
            <a:ext cx="493989" cy="49398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C20316E-B2EF-48CD-9F56-8C693ADB69E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16" y="1902819"/>
            <a:ext cx="797810" cy="15152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514499-7AEB-424A-A3E6-A62CFC5FB38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48" y="2354315"/>
            <a:ext cx="548929" cy="32935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77C9CED-1499-40C6-ABED-1B49D9330A8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31" y="2437561"/>
            <a:ext cx="842706" cy="12059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F37B3E5-2649-4CE9-AA64-9D72C4BB6BC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05" y="3008695"/>
            <a:ext cx="760212" cy="2560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744052" y="1089700"/>
            <a:ext cx="1275029" cy="187573"/>
            <a:chOff x="7737362" y="1108977"/>
            <a:chExt cx="1275029" cy="187573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44415625-A638-4AE8-A0D8-2128D69459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737362" y="1108977"/>
              <a:ext cx="1275029" cy="17408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05" tIns="4763" rIns="1905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398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4970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542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11413" indent="-149225" defTabSz="895350" fontAlgn="base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 EXHAUSTIVE</a:t>
              </a:r>
            </a:p>
          </p:txBody>
        </p:sp>
        <p:cxnSp>
          <p:nvCxnSpPr>
            <p:cNvPr id="49" name="AutoShape 4">
              <a:extLst>
                <a:ext uri="{FF2B5EF4-FFF2-40B4-BE49-F238E27FC236}">
                  <a16:creationId xmlns:a16="http://schemas.microsoft.com/office/drawing/2014/main" id="{666DCE0F-8F98-4CC8-A845-7733D7D7454D}"/>
                </a:ext>
              </a:extLst>
            </p:cNvPr>
            <p:cNvCxnSpPr>
              <a:cxnSpLocks noChangeShapeType="1"/>
              <a:stCxn id="48" idx="2"/>
              <a:endCxn id="48" idx="0"/>
            </p:cNvCxnSpPr>
            <p:nvPr/>
          </p:nvCxnSpPr>
          <p:spPr bwMode="gray">
            <a:xfrm>
              <a:off x="7737362" y="1108977"/>
              <a:ext cx="127502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5">
              <a:extLst>
                <a:ext uri="{FF2B5EF4-FFF2-40B4-BE49-F238E27FC236}">
                  <a16:creationId xmlns:a16="http://schemas.microsoft.com/office/drawing/2014/main" id="{6D4E7CB1-C06C-4F02-885B-71E3B6B617B0}"/>
                </a:ext>
              </a:extLst>
            </p:cNvPr>
            <p:cNvCxnSpPr>
              <a:cxnSpLocks noChangeShapeType="1"/>
            </p:cNvCxnSpPr>
            <p:nvPr/>
          </p:nvCxnSpPr>
          <p:spPr bwMode="gray">
            <a:xfrm>
              <a:off x="7737362" y="1296550"/>
              <a:ext cx="1275029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3BB057-CF11-498A-9DDE-330D58E5D82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06280" y="2289266"/>
            <a:ext cx="509072" cy="232476"/>
          </a:xfrm>
          <a:prstGeom prst="rect">
            <a:avLst/>
          </a:prstGeom>
        </p:spPr>
      </p:pic>
      <p:pic>
        <p:nvPicPr>
          <p:cNvPr id="53" name="Picture 52" descr="All On Logo.png">
            <a:extLst>
              <a:ext uri="{FF2B5EF4-FFF2-40B4-BE49-F238E27FC236}">
                <a16:creationId xmlns:a16="http://schemas.microsoft.com/office/drawing/2014/main" id="{5136B0C2-712A-4C56-B93F-7544FF6E1826}"/>
              </a:ext>
            </a:extLst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291683" y="4354326"/>
            <a:ext cx="747974" cy="379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4A72B-AC46-40ED-B7FF-DF43319B63E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83489" y="2643273"/>
            <a:ext cx="707197" cy="323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6CDC2-07C8-49F3-95A5-DF30680CBB6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203973" y="3946728"/>
            <a:ext cx="1414395" cy="408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5000DB-7135-46F5-B4AB-FF5C2451842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07300" y="4040743"/>
            <a:ext cx="636642" cy="6496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AAF77D-AE49-4ACE-A682-3E52C8DCF232}"/>
              </a:ext>
            </a:extLst>
          </p:cNvPr>
          <p:cNvSpPr>
            <a:spLocks/>
          </p:cNvSpPr>
          <p:nvPr/>
        </p:nvSpPr>
        <p:spPr bwMode="auto">
          <a:xfrm>
            <a:off x="428626" y="1578668"/>
            <a:ext cx="2779776" cy="45720"/>
          </a:xfrm>
          <a:prstGeom prst="rect">
            <a:avLst/>
          </a:prstGeom>
          <a:solidFill>
            <a:srgbClr val="8D3C3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7A30B-B8F9-49FB-B36C-48FDADE654CC}"/>
              </a:ext>
            </a:extLst>
          </p:cNvPr>
          <p:cNvSpPr/>
          <p:nvPr/>
        </p:nvSpPr>
        <p:spPr bwMode="auto">
          <a:xfrm>
            <a:off x="3275020" y="1578668"/>
            <a:ext cx="2781300" cy="45720"/>
          </a:xfrm>
          <a:prstGeom prst="rect">
            <a:avLst/>
          </a:prstGeom>
          <a:solidFill>
            <a:srgbClr val="E3701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D416F-E896-4F8D-BA0A-A57C1DF04BA3}"/>
              </a:ext>
            </a:extLst>
          </p:cNvPr>
          <p:cNvSpPr/>
          <p:nvPr/>
        </p:nvSpPr>
        <p:spPr bwMode="auto">
          <a:xfrm>
            <a:off x="6121414" y="1578668"/>
            <a:ext cx="2781300" cy="45720"/>
          </a:xfrm>
          <a:prstGeom prst="rect">
            <a:avLst/>
          </a:prstGeom>
          <a:solidFill>
            <a:srgbClr val="55A6B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A6C40956-6601-490A-B5BF-C7EF69AC22C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06" y="2975283"/>
            <a:ext cx="980192" cy="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8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37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9952" y="2227383"/>
            <a:ext cx="3581399" cy="5047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What </a:t>
            </a:r>
            <a:r>
              <a:rPr lang="en-GB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we doing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61554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21" y="39773"/>
            <a:ext cx="7693439" cy="7895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On (funded by Shell) has a dynamic approach that combines investment and market development activities with strategic partners to unlock access to energy in Nigeria</a:t>
            </a:r>
          </a:p>
        </p:txBody>
      </p:sp>
      <p:sp>
        <p:nvSpPr>
          <p:cNvPr id="8" name="Plus 7"/>
          <p:cNvSpPr/>
          <p:nvPr/>
        </p:nvSpPr>
        <p:spPr>
          <a:xfrm>
            <a:off x="3910312" y="2737297"/>
            <a:ext cx="795634" cy="795634"/>
          </a:xfrm>
          <a:prstGeom prst="mathPlus">
            <a:avLst>
              <a:gd name="adj1" fmla="val 7295"/>
            </a:avLst>
          </a:prstGeom>
          <a:solidFill>
            <a:srgbClr val="248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Equal 16"/>
          <p:cNvSpPr/>
          <p:nvPr/>
        </p:nvSpPr>
        <p:spPr>
          <a:xfrm>
            <a:off x="5932571" y="2755250"/>
            <a:ext cx="688856" cy="759728"/>
          </a:xfrm>
          <a:prstGeom prst="mathEqual">
            <a:avLst>
              <a:gd name="adj1" fmla="val 7944"/>
              <a:gd name="adj2" fmla="val 11760"/>
            </a:avLst>
          </a:prstGeom>
          <a:solidFill>
            <a:srgbClr val="248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8725" y="2748620"/>
            <a:ext cx="3611408" cy="981441"/>
            <a:chOff x="238725" y="2702280"/>
            <a:chExt cx="3611408" cy="981441"/>
          </a:xfrm>
        </p:grpSpPr>
        <p:sp>
          <p:nvSpPr>
            <p:cNvPr id="10" name="TextBox 9"/>
            <p:cNvSpPr txBox="1"/>
            <p:nvPr/>
          </p:nvSpPr>
          <p:spPr>
            <a:xfrm>
              <a:off x="1333414" y="2702280"/>
              <a:ext cx="2516719" cy="981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44000" tIns="108000" rIns="144000" bIns="0" rtlCol="0">
              <a:noAutofit/>
            </a:bodyPr>
            <a:lstStyle/>
            <a:p>
              <a:pPr marL="0" marR="0" lvl="1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Supporting &amp; investing in enabling finance facilities that leverage additional capital for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offgrid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 companies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38725" y="2702280"/>
              <a:ext cx="1053991" cy="981441"/>
              <a:chOff x="238725" y="2583408"/>
              <a:chExt cx="1053991" cy="98144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38725" y="2583408"/>
                <a:ext cx="1053991" cy="98144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wrap="square" lIns="108000" tIns="72000" rIns="108000" bIns="0" rtlCol="0"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Enabling Finance</a:t>
                </a:r>
              </a:p>
            </p:txBody>
          </p:sp>
          <p:pic>
            <p:nvPicPr>
              <p:cNvPr id="19" name="Picture 18" descr="Innovation Fund Icon.png"/>
              <p:cNvPicPr>
                <a:picLocks noChangeAspect="1"/>
              </p:cNvPicPr>
              <p:nvPr/>
            </p:nvPicPr>
            <p:blipFill>
              <a:blip r:embed="rId4" cstate="print"/>
              <a:srcRect l="41723" t="3077" r="49680" b="76524"/>
              <a:stretch>
                <a:fillRect/>
              </a:stretch>
            </p:blipFill>
            <p:spPr>
              <a:xfrm>
                <a:off x="608389" y="3003660"/>
                <a:ext cx="390529" cy="521677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333414" y="1639266"/>
            <a:ext cx="2516719" cy="981441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txBody>
          <a:bodyPr wrap="square" lIns="144000" tIns="108000" rIns="144000" b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Supporting and investing debt &amp; equity directly in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existing energy firms to help grow and achieve scale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725" y="1639266"/>
            <a:ext cx="1053991" cy="981441"/>
          </a:xfrm>
          <a:prstGeom prst="rect">
            <a:avLst/>
          </a:prstGeom>
          <a:solidFill>
            <a:srgbClr val="8D3C3C"/>
          </a:solidFill>
          <a:ln>
            <a:noFill/>
          </a:ln>
        </p:spPr>
        <p:txBody>
          <a:bodyPr wrap="square" lIns="108000" tIns="72000" rIns="108000" bIns="0" rtlCol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Impact Investing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2055" y="1985781"/>
            <a:ext cx="312032" cy="566217"/>
            <a:chOff x="602055" y="1742923"/>
            <a:chExt cx="312032" cy="566217"/>
          </a:xfrm>
        </p:grpSpPr>
        <p:grpSp>
          <p:nvGrpSpPr>
            <p:cNvPr id="20" name="Group 27"/>
            <p:cNvGrpSpPr>
              <a:grpSpLocks noChangeAspect="1"/>
            </p:cNvGrpSpPr>
            <p:nvPr/>
          </p:nvGrpSpPr>
          <p:grpSpPr bwMode="auto">
            <a:xfrm>
              <a:off x="623402" y="1849810"/>
              <a:ext cx="256058" cy="459330"/>
              <a:chOff x="4243" y="3502"/>
              <a:chExt cx="456" cy="818"/>
            </a:xfrm>
            <a:solidFill>
              <a:schemeClr val="bg1"/>
            </a:solidFill>
          </p:grpSpPr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4378" y="4134"/>
                <a:ext cx="186" cy="3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44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42" y="8"/>
                  </a:cxn>
                </a:cxnLst>
                <a:rect l="0" t="0" r="r" b="b"/>
                <a:pathLst>
                  <a:path w="44" h="8">
                    <a:moveTo>
                      <a:pt x="42" y="8"/>
                    </a:moveTo>
                    <a:cubicBezTo>
                      <a:pt x="43" y="8"/>
                      <a:pt x="44" y="7"/>
                      <a:pt x="44" y="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8"/>
                      <a:pt x="3" y="8"/>
                    </a:cubicBezTo>
                    <a:lnTo>
                      <a:pt x="4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>
                <a:off x="4378" y="4185"/>
                <a:ext cx="186" cy="34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44" y="5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42" y="8"/>
                  </a:cxn>
                </a:cxnLst>
                <a:rect l="0" t="0" r="r" b="b"/>
                <a:pathLst>
                  <a:path w="44" h="8">
                    <a:moveTo>
                      <a:pt x="42" y="8"/>
                    </a:moveTo>
                    <a:cubicBezTo>
                      <a:pt x="43" y="8"/>
                      <a:pt x="44" y="6"/>
                      <a:pt x="44" y="5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8"/>
                      <a:pt x="3" y="8"/>
                    </a:cubicBezTo>
                    <a:lnTo>
                      <a:pt x="4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" name="Freeform 32"/>
              <p:cNvSpPr>
                <a:spLocks/>
              </p:cNvSpPr>
              <p:nvPr/>
            </p:nvSpPr>
            <p:spPr bwMode="auto">
              <a:xfrm>
                <a:off x="4378" y="4231"/>
                <a:ext cx="186" cy="38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4" y="6"/>
                  </a:cxn>
                  <a:cxn ang="0">
                    <a:pos x="44" y="3"/>
                  </a:cxn>
                  <a:cxn ang="0">
                    <a:pos x="42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42" y="9"/>
                  </a:cxn>
                </a:cxnLst>
                <a:rect l="0" t="0" r="r" b="b"/>
                <a:pathLst>
                  <a:path w="44" h="9">
                    <a:moveTo>
                      <a:pt x="42" y="9"/>
                    </a:moveTo>
                    <a:cubicBezTo>
                      <a:pt x="43" y="9"/>
                      <a:pt x="44" y="7"/>
                      <a:pt x="44" y="6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3" y="0"/>
                      <a:pt x="4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9"/>
                      <a:pt x="3" y="9"/>
                    </a:cubicBezTo>
                    <a:lnTo>
                      <a:pt x="42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4416" y="4286"/>
                <a:ext cx="110" cy="34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13" y="8"/>
                  </a:cxn>
                  <a:cxn ang="0">
                    <a:pos x="0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8">
                    <a:moveTo>
                      <a:pt x="26" y="0"/>
                    </a:moveTo>
                    <a:cubicBezTo>
                      <a:pt x="24" y="4"/>
                      <a:pt x="19" y="8"/>
                      <a:pt x="13" y="8"/>
                    </a:cubicBezTo>
                    <a:cubicBezTo>
                      <a:pt x="7" y="8"/>
                      <a:pt x="3" y="4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4243" y="3502"/>
                <a:ext cx="456" cy="61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0" y="54"/>
                  </a:cxn>
                  <a:cxn ang="0">
                    <a:pos x="7" y="81"/>
                  </a:cxn>
                  <a:cxn ang="0">
                    <a:pos x="26" y="132"/>
                  </a:cxn>
                  <a:cxn ang="0">
                    <a:pos x="39" y="145"/>
                  </a:cxn>
                  <a:cxn ang="0">
                    <a:pos x="54" y="145"/>
                  </a:cxn>
                  <a:cxn ang="0">
                    <a:pos x="69" y="145"/>
                  </a:cxn>
                  <a:cxn ang="0">
                    <a:pos x="82" y="132"/>
                  </a:cxn>
                  <a:cxn ang="0">
                    <a:pos x="101" y="81"/>
                  </a:cxn>
                  <a:cxn ang="0">
                    <a:pos x="108" y="54"/>
                  </a:cxn>
                  <a:cxn ang="0">
                    <a:pos x="54" y="0"/>
                  </a:cxn>
                </a:cxnLst>
                <a:rect l="0" t="0" r="r" b="b"/>
                <a:pathLst>
                  <a:path w="108" h="145">
                    <a:moveTo>
                      <a:pt x="54" y="0"/>
                    </a:moveTo>
                    <a:cubicBezTo>
                      <a:pt x="24" y="0"/>
                      <a:pt x="0" y="24"/>
                      <a:pt x="0" y="54"/>
                    </a:cubicBezTo>
                    <a:cubicBezTo>
                      <a:pt x="0" y="64"/>
                      <a:pt x="3" y="73"/>
                      <a:pt x="7" y="81"/>
                    </a:cubicBezTo>
                    <a:cubicBezTo>
                      <a:pt x="20" y="105"/>
                      <a:pt x="24" y="119"/>
                      <a:pt x="26" y="132"/>
                    </a:cubicBezTo>
                    <a:cubicBezTo>
                      <a:pt x="28" y="143"/>
                      <a:pt x="30" y="145"/>
                      <a:pt x="39" y="145"/>
                    </a:cubicBezTo>
                    <a:cubicBezTo>
                      <a:pt x="42" y="145"/>
                      <a:pt x="48" y="145"/>
                      <a:pt x="54" y="145"/>
                    </a:cubicBezTo>
                    <a:cubicBezTo>
                      <a:pt x="60" y="145"/>
                      <a:pt x="66" y="145"/>
                      <a:pt x="69" y="145"/>
                    </a:cubicBezTo>
                    <a:cubicBezTo>
                      <a:pt x="78" y="145"/>
                      <a:pt x="80" y="143"/>
                      <a:pt x="82" y="132"/>
                    </a:cubicBezTo>
                    <a:cubicBezTo>
                      <a:pt x="84" y="119"/>
                      <a:pt x="88" y="105"/>
                      <a:pt x="101" y="81"/>
                    </a:cubicBezTo>
                    <a:cubicBezTo>
                      <a:pt x="106" y="73"/>
                      <a:pt x="108" y="64"/>
                      <a:pt x="108" y="54"/>
                    </a:cubicBezTo>
                    <a:cubicBezTo>
                      <a:pt x="108" y="24"/>
                      <a:pt x="84" y="0"/>
                      <a:pt x="5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6" name="Rectangle 25"/>
            <p:cNvSpPr/>
            <p:nvPr>
              <p:custDataLst>
                <p:tags r:id="rId2"/>
              </p:custDataLst>
            </p:nvPr>
          </p:nvSpPr>
          <p:spPr bwMode="auto">
            <a:xfrm>
              <a:off x="602055" y="1742923"/>
              <a:ext cx="312032" cy="484086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39700" rIns="72000" bIns="1397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8D3C3C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  <a:sym typeface="+mn-lt"/>
                </a:rPr>
                <a:t>$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8725" y="3857973"/>
            <a:ext cx="3611408" cy="981441"/>
            <a:chOff x="238725" y="3857973"/>
            <a:chExt cx="3611408" cy="981441"/>
          </a:xfrm>
        </p:grpSpPr>
        <p:sp>
          <p:nvSpPr>
            <p:cNvPr id="11" name="TextBox 10"/>
            <p:cNvSpPr txBox="1"/>
            <p:nvPr/>
          </p:nvSpPr>
          <p:spPr>
            <a:xfrm>
              <a:off x="1333414" y="3857973"/>
              <a:ext cx="2516719" cy="981441"/>
            </a:xfrm>
            <a:prstGeom prst="rect">
              <a:avLst/>
            </a:prstGeom>
            <a:solidFill>
              <a:srgbClr val="55A6B0"/>
            </a:solidFill>
            <a:ln>
              <a:noFill/>
            </a:ln>
          </p:spPr>
          <p:txBody>
            <a:bodyPr wrap="square" lIns="144000" tIns="108000" rIns="144000" bIns="0" rtlCol="0">
              <a:noAutofit/>
            </a:bodyPr>
            <a:lstStyle/>
            <a:p>
              <a:pPr marL="0" marR="0" lvl="1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</a:rPr>
                <a:t>Facilitating an enabling environment to accelerate scaling of the off grid energy sector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38725" y="3857973"/>
              <a:ext cx="1053991" cy="981441"/>
              <a:chOff x="238725" y="3739101"/>
              <a:chExt cx="1053991" cy="98144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38725" y="3739101"/>
                <a:ext cx="1053991" cy="981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square" lIns="108000" tIns="72000" rIns="108000" bIns="0" rtlCol="0"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Enabling Environment        </a:t>
                </a:r>
              </a:p>
            </p:txBody>
          </p:sp>
          <p:grpSp>
            <p:nvGrpSpPr>
              <p:cNvPr id="27" name="Group 29"/>
              <p:cNvGrpSpPr/>
              <p:nvPr/>
            </p:nvGrpSpPr>
            <p:grpSpPr>
              <a:xfrm>
                <a:off x="541291" y="4138381"/>
                <a:ext cx="433561" cy="484444"/>
                <a:chOff x="-1040769" y="3501609"/>
                <a:chExt cx="1206171" cy="1347730"/>
              </a:xfrm>
              <a:solidFill>
                <a:schemeClr val="bg1"/>
              </a:solidFill>
            </p:grpSpPr>
            <p:sp>
              <p:nvSpPr>
                <p:cNvPr id="28" name="Freeform 97"/>
                <p:cNvSpPr>
                  <a:spLocks noEditPoints="1"/>
                </p:cNvSpPr>
                <p:nvPr/>
              </p:nvSpPr>
              <p:spPr bwMode="auto">
                <a:xfrm>
                  <a:off x="-1040769" y="3501609"/>
                  <a:ext cx="1206171" cy="1347730"/>
                </a:xfrm>
                <a:custGeom>
                  <a:avLst/>
                  <a:gdLst>
                    <a:gd name="T0" fmla="*/ 700 w 700"/>
                    <a:gd name="T1" fmla="*/ 193 h 782"/>
                    <a:gd name="T2" fmla="*/ 648 w 700"/>
                    <a:gd name="T3" fmla="*/ 152 h 782"/>
                    <a:gd name="T4" fmla="*/ 350 w 700"/>
                    <a:gd name="T5" fmla="*/ 0 h 782"/>
                    <a:gd name="T6" fmla="*/ 52 w 700"/>
                    <a:gd name="T7" fmla="*/ 152 h 782"/>
                    <a:gd name="T8" fmla="*/ 0 w 700"/>
                    <a:gd name="T9" fmla="*/ 193 h 782"/>
                    <a:gd name="T10" fmla="*/ 0 w 700"/>
                    <a:gd name="T11" fmla="*/ 590 h 782"/>
                    <a:gd name="T12" fmla="*/ 52 w 700"/>
                    <a:gd name="T13" fmla="*/ 631 h 782"/>
                    <a:gd name="T14" fmla="*/ 350 w 700"/>
                    <a:gd name="T15" fmla="*/ 782 h 782"/>
                    <a:gd name="T16" fmla="*/ 648 w 700"/>
                    <a:gd name="T17" fmla="*/ 631 h 782"/>
                    <a:gd name="T18" fmla="*/ 700 w 700"/>
                    <a:gd name="T19" fmla="*/ 590 h 782"/>
                    <a:gd name="T20" fmla="*/ 648 w 700"/>
                    <a:gd name="T21" fmla="*/ 188 h 782"/>
                    <a:gd name="T22" fmla="*/ 496 w 700"/>
                    <a:gd name="T23" fmla="*/ 368 h 782"/>
                    <a:gd name="T24" fmla="*/ 467 w 700"/>
                    <a:gd name="T25" fmla="*/ 251 h 782"/>
                    <a:gd name="T26" fmla="*/ 415 w 700"/>
                    <a:gd name="T27" fmla="*/ 426 h 782"/>
                    <a:gd name="T28" fmla="*/ 285 w 700"/>
                    <a:gd name="T29" fmla="*/ 426 h 782"/>
                    <a:gd name="T30" fmla="*/ 262 w 700"/>
                    <a:gd name="T31" fmla="*/ 391 h 782"/>
                    <a:gd name="T32" fmla="*/ 285 w 700"/>
                    <a:gd name="T33" fmla="*/ 356 h 782"/>
                    <a:gd name="T34" fmla="*/ 415 w 700"/>
                    <a:gd name="T35" fmla="*/ 356 h 782"/>
                    <a:gd name="T36" fmla="*/ 438 w 700"/>
                    <a:gd name="T37" fmla="*/ 391 h 782"/>
                    <a:gd name="T38" fmla="*/ 415 w 700"/>
                    <a:gd name="T39" fmla="*/ 426 h 782"/>
                    <a:gd name="T40" fmla="*/ 432 w 700"/>
                    <a:gd name="T41" fmla="*/ 514 h 782"/>
                    <a:gd name="T42" fmla="*/ 435 w 700"/>
                    <a:gd name="T43" fmla="*/ 457 h 782"/>
                    <a:gd name="T44" fmla="*/ 314 w 700"/>
                    <a:gd name="T45" fmla="*/ 488 h 782"/>
                    <a:gd name="T46" fmla="*/ 264 w 700"/>
                    <a:gd name="T47" fmla="*/ 456 h 782"/>
                    <a:gd name="T48" fmla="*/ 314 w 700"/>
                    <a:gd name="T49" fmla="*/ 488 h 782"/>
                    <a:gd name="T50" fmla="*/ 268 w 700"/>
                    <a:gd name="T51" fmla="*/ 269 h 782"/>
                    <a:gd name="T52" fmla="*/ 265 w 700"/>
                    <a:gd name="T53" fmla="*/ 326 h 782"/>
                    <a:gd name="T54" fmla="*/ 386 w 700"/>
                    <a:gd name="T55" fmla="*/ 294 h 782"/>
                    <a:gd name="T56" fmla="*/ 436 w 700"/>
                    <a:gd name="T57" fmla="*/ 326 h 782"/>
                    <a:gd name="T58" fmla="*/ 386 w 700"/>
                    <a:gd name="T59" fmla="*/ 294 h 782"/>
                    <a:gd name="T60" fmla="*/ 427 w 700"/>
                    <a:gd name="T61" fmla="*/ 230 h 782"/>
                    <a:gd name="T62" fmla="*/ 273 w 700"/>
                    <a:gd name="T63" fmla="*/ 230 h 782"/>
                    <a:gd name="T64" fmla="*/ 37 w 700"/>
                    <a:gd name="T65" fmla="*/ 191 h 782"/>
                    <a:gd name="T66" fmla="*/ 233 w 700"/>
                    <a:gd name="T67" fmla="*/ 251 h 782"/>
                    <a:gd name="T68" fmla="*/ 204 w 700"/>
                    <a:gd name="T69" fmla="*/ 368 h 782"/>
                    <a:gd name="T70" fmla="*/ 52 w 700"/>
                    <a:gd name="T71" fmla="*/ 594 h 782"/>
                    <a:gd name="T72" fmla="*/ 204 w 700"/>
                    <a:gd name="T73" fmla="*/ 414 h 782"/>
                    <a:gd name="T74" fmla="*/ 233 w 700"/>
                    <a:gd name="T75" fmla="*/ 532 h 782"/>
                    <a:gd name="T76" fmla="*/ 350 w 700"/>
                    <a:gd name="T77" fmla="*/ 745 h 782"/>
                    <a:gd name="T78" fmla="*/ 350 w 700"/>
                    <a:gd name="T79" fmla="*/ 510 h 782"/>
                    <a:gd name="T80" fmla="*/ 350 w 700"/>
                    <a:gd name="T81" fmla="*/ 745 h 782"/>
                    <a:gd name="T82" fmla="*/ 648 w 700"/>
                    <a:gd name="T83" fmla="*/ 594 h 782"/>
                    <a:gd name="T84" fmla="*/ 474 w 700"/>
                    <a:gd name="T85" fmla="*/ 430 h 782"/>
                    <a:gd name="T86" fmla="*/ 663 w 700"/>
                    <a:gd name="T87" fmla="*/ 591 h 7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00" h="782">
                      <a:moveTo>
                        <a:pt x="527" y="391"/>
                      </a:moveTo>
                      <a:cubicBezTo>
                        <a:pt x="619" y="320"/>
                        <a:pt x="700" y="241"/>
                        <a:pt x="700" y="193"/>
                      </a:cubicBezTo>
                      <a:cubicBezTo>
                        <a:pt x="700" y="179"/>
                        <a:pt x="694" y="168"/>
                        <a:pt x="684" y="160"/>
                      </a:cubicBezTo>
                      <a:cubicBezTo>
                        <a:pt x="675" y="154"/>
                        <a:pt x="663" y="152"/>
                        <a:pt x="648" y="152"/>
                      </a:cubicBezTo>
                      <a:cubicBezTo>
                        <a:pt x="608" y="152"/>
                        <a:pt x="540" y="174"/>
                        <a:pt x="462" y="212"/>
                      </a:cubicBezTo>
                      <a:cubicBezTo>
                        <a:pt x="444" y="92"/>
                        <a:pt x="406" y="0"/>
                        <a:pt x="350" y="0"/>
                      </a:cubicBezTo>
                      <a:cubicBezTo>
                        <a:pt x="294" y="0"/>
                        <a:pt x="256" y="92"/>
                        <a:pt x="238" y="212"/>
                      </a:cubicBezTo>
                      <a:cubicBezTo>
                        <a:pt x="160" y="174"/>
                        <a:pt x="92" y="152"/>
                        <a:pt x="52" y="152"/>
                      </a:cubicBezTo>
                      <a:cubicBezTo>
                        <a:pt x="37" y="152"/>
                        <a:pt x="25" y="154"/>
                        <a:pt x="16" y="160"/>
                      </a:cubicBezTo>
                      <a:cubicBezTo>
                        <a:pt x="6" y="168"/>
                        <a:pt x="0" y="179"/>
                        <a:pt x="0" y="193"/>
                      </a:cubicBezTo>
                      <a:cubicBezTo>
                        <a:pt x="0" y="241"/>
                        <a:pt x="81" y="320"/>
                        <a:pt x="173" y="391"/>
                      </a:cubicBezTo>
                      <a:cubicBezTo>
                        <a:pt x="81" y="462"/>
                        <a:pt x="0" y="541"/>
                        <a:pt x="0" y="590"/>
                      </a:cubicBezTo>
                      <a:cubicBezTo>
                        <a:pt x="0" y="603"/>
                        <a:pt x="6" y="615"/>
                        <a:pt x="16" y="622"/>
                      </a:cubicBezTo>
                      <a:cubicBezTo>
                        <a:pt x="25" y="628"/>
                        <a:pt x="37" y="631"/>
                        <a:pt x="52" y="631"/>
                      </a:cubicBezTo>
                      <a:cubicBezTo>
                        <a:pt x="92" y="631"/>
                        <a:pt x="160" y="608"/>
                        <a:pt x="238" y="570"/>
                      </a:cubicBezTo>
                      <a:cubicBezTo>
                        <a:pt x="256" y="690"/>
                        <a:pt x="294" y="782"/>
                        <a:pt x="350" y="782"/>
                      </a:cubicBezTo>
                      <a:cubicBezTo>
                        <a:pt x="406" y="782"/>
                        <a:pt x="444" y="690"/>
                        <a:pt x="462" y="570"/>
                      </a:cubicBezTo>
                      <a:cubicBezTo>
                        <a:pt x="540" y="608"/>
                        <a:pt x="608" y="631"/>
                        <a:pt x="648" y="631"/>
                      </a:cubicBezTo>
                      <a:cubicBezTo>
                        <a:pt x="663" y="631"/>
                        <a:pt x="675" y="628"/>
                        <a:pt x="684" y="622"/>
                      </a:cubicBezTo>
                      <a:cubicBezTo>
                        <a:pt x="694" y="615"/>
                        <a:pt x="700" y="603"/>
                        <a:pt x="700" y="590"/>
                      </a:cubicBezTo>
                      <a:cubicBezTo>
                        <a:pt x="700" y="541"/>
                        <a:pt x="619" y="462"/>
                        <a:pt x="527" y="391"/>
                      </a:cubicBezTo>
                      <a:close/>
                      <a:moveTo>
                        <a:pt x="648" y="188"/>
                      </a:moveTo>
                      <a:cubicBezTo>
                        <a:pt x="658" y="188"/>
                        <a:pt x="662" y="190"/>
                        <a:pt x="663" y="191"/>
                      </a:cubicBezTo>
                      <a:cubicBezTo>
                        <a:pt x="669" y="205"/>
                        <a:pt x="625" y="271"/>
                        <a:pt x="496" y="368"/>
                      </a:cubicBezTo>
                      <a:cubicBezTo>
                        <a:pt x="489" y="363"/>
                        <a:pt x="481" y="358"/>
                        <a:pt x="474" y="352"/>
                      </a:cubicBezTo>
                      <a:cubicBezTo>
                        <a:pt x="473" y="318"/>
                        <a:pt x="471" y="283"/>
                        <a:pt x="467" y="251"/>
                      </a:cubicBezTo>
                      <a:cubicBezTo>
                        <a:pt x="550" y="210"/>
                        <a:pt x="615" y="188"/>
                        <a:pt x="648" y="188"/>
                      </a:cubicBezTo>
                      <a:close/>
                      <a:moveTo>
                        <a:pt x="415" y="426"/>
                      </a:moveTo>
                      <a:cubicBezTo>
                        <a:pt x="393" y="441"/>
                        <a:pt x="371" y="454"/>
                        <a:pt x="350" y="467"/>
                      </a:cubicBezTo>
                      <a:cubicBezTo>
                        <a:pt x="329" y="454"/>
                        <a:pt x="307" y="441"/>
                        <a:pt x="285" y="426"/>
                      </a:cubicBezTo>
                      <a:cubicBezTo>
                        <a:pt x="277" y="421"/>
                        <a:pt x="270" y="416"/>
                        <a:pt x="263" y="410"/>
                      </a:cubicBezTo>
                      <a:cubicBezTo>
                        <a:pt x="262" y="404"/>
                        <a:pt x="262" y="398"/>
                        <a:pt x="262" y="391"/>
                      </a:cubicBezTo>
                      <a:cubicBezTo>
                        <a:pt x="262" y="385"/>
                        <a:pt x="262" y="378"/>
                        <a:pt x="263" y="372"/>
                      </a:cubicBezTo>
                      <a:cubicBezTo>
                        <a:pt x="270" y="367"/>
                        <a:pt x="277" y="362"/>
                        <a:pt x="285" y="356"/>
                      </a:cubicBezTo>
                      <a:cubicBezTo>
                        <a:pt x="307" y="342"/>
                        <a:pt x="329" y="328"/>
                        <a:pt x="350" y="315"/>
                      </a:cubicBezTo>
                      <a:cubicBezTo>
                        <a:pt x="371" y="328"/>
                        <a:pt x="393" y="342"/>
                        <a:pt x="415" y="356"/>
                      </a:cubicBezTo>
                      <a:cubicBezTo>
                        <a:pt x="423" y="362"/>
                        <a:pt x="430" y="367"/>
                        <a:pt x="437" y="372"/>
                      </a:cubicBezTo>
                      <a:cubicBezTo>
                        <a:pt x="438" y="378"/>
                        <a:pt x="438" y="385"/>
                        <a:pt x="438" y="391"/>
                      </a:cubicBezTo>
                      <a:cubicBezTo>
                        <a:pt x="438" y="398"/>
                        <a:pt x="438" y="404"/>
                        <a:pt x="437" y="410"/>
                      </a:cubicBezTo>
                      <a:cubicBezTo>
                        <a:pt x="430" y="416"/>
                        <a:pt x="423" y="421"/>
                        <a:pt x="415" y="426"/>
                      </a:cubicBezTo>
                      <a:close/>
                      <a:moveTo>
                        <a:pt x="436" y="456"/>
                      </a:moveTo>
                      <a:cubicBezTo>
                        <a:pt x="435" y="476"/>
                        <a:pt x="434" y="495"/>
                        <a:pt x="432" y="514"/>
                      </a:cubicBezTo>
                      <a:cubicBezTo>
                        <a:pt x="417" y="506"/>
                        <a:pt x="402" y="497"/>
                        <a:pt x="386" y="488"/>
                      </a:cubicBezTo>
                      <a:cubicBezTo>
                        <a:pt x="402" y="478"/>
                        <a:pt x="419" y="468"/>
                        <a:pt x="435" y="457"/>
                      </a:cubicBezTo>
                      <a:cubicBezTo>
                        <a:pt x="436" y="456"/>
                        <a:pt x="436" y="456"/>
                        <a:pt x="436" y="456"/>
                      </a:cubicBezTo>
                      <a:close/>
                      <a:moveTo>
                        <a:pt x="314" y="488"/>
                      </a:moveTo>
                      <a:cubicBezTo>
                        <a:pt x="298" y="497"/>
                        <a:pt x="283" y="506"/>
                        <a:pt x="268" y="514"/>
                      </a:cubicBezTo>
                      <a:cubicBezTo>
                        <a:pt x="266" y="495"/>
                        <a:pt x="265" y="476"/>
                        <a:pt x="264" y="456"/>
                      </a:cubicBezTo>
                      <a:cubicBezTo>
                        <a:pt x="264" y="456"/>
                        <a:pt x="264" y="456"/>
                        <a:pt x="265" y="457"/>
                      </a:cubicBezTo>
                      <a:cubicBezTo>
                        <a:pt x="281" y="468"/>
                        <a:pt x="298" y="478"/>
                        <a:pt x="314" y="488"/>
                      </a:cubicBezTo>
                      <a:close/>
                      <a:moveTo>
                        <a:pt x="264" y="326"/>
                      </a:moveTo>
                      <a:cubicBezTo>
                        <a:pt x="265" y="306"/>
                        <a:pt x="266" y="287"/>
                        <a:pt x="268" y="269"/>
                      </a:cubicBezTo>
                      <a:cubicBezTo>
                        <a:pt x="283" y="276"/>
                        <a:pt x="298" y="285"/>
                        <a:pt x="314" y="294"/>
                      </a:cubicBezTo>
                      <a:cubicBezTo>
                        <a:pt x="298" y="304"/>
                        <a:pt x="281" y="315"/>
                        <a:pt x="265" y="326"/>
                      </a:cubicBezTo>
                      <a:cubicBezTo>
                        <a:pt x="264" y="326"/>
                        <a:pt x="264" y="326"/>
                        <a:pt x="264" y="326"/>
                      </a:cubicBezTo>
                      <a:close/>
                      <a:moveTo>
                        <a:pt x="386" y="294"/>
                      </a:moveTo>
                      <a:cubicBezTo>
                        <a:pt x="402" y="285"/>
                        <a:pt x="417" y="276"/>
                        <a:pt x="432" y="269"/>
                      </a:cubicBezTo>
                      <a:cubicBezTo>
                        <a:pt x="434" y="287"/>
                        <a:pt x="435" y="306"/>
                        <a:pt x="436" y="326"/>
                      </a:cubicBezTo>
                      <a:cubicBezTo>
                        <a:pt x="436" y="326"/>
                        <a:pt x="436" y="326"/>
                        <a:pt x="435" y="326"/>
                      </a:cubicBezTo>
                      <a:cubicBezTo>
                        <a:pt x="419" y="315"/>
                        <a:pt x="402" y="304"/>
                        <a:pt x="386" y="294"/>
                      </a:cubicBezTo>
                      <a:close/>
                      <a:moveTo>
                        <a:pt x="350" y="37"/>
                      </a:moveTo>
                      <a:cubicBezTo>
                        <a:pt x="376" y="37"/>
                        <a:pt x="410" y="109"/>
                        <a:pt x="427" y="230"/>
                      </a:cubicBezTo>
                      <a:cubicBezTo>
                        <a:pt x="402" y="243"/>
                        <a:pt x="376" y="257"/>
                        <a:pt x="350" y="272"/>
                      </a:cubicBezTo>
                      <a:cubicBezTo>
                        <a:pt x="324" y="257"/>
                        <a:pt x="298" y="243"/>
                        <a:pt x="273" y="230"/>
                      </a:cubicBezTo>
                      <a:cubicBezTo>
                        <a:pt x="290" y="109"/>
                        <a:pt x="324" y="37"/>
                        <a:pt x="350" y="37"/>
                      </a:cubicBezTo>
                      <a:close/>
                      <a:moveTo>
                        <a:pt x="37" y="191"/>
                      </a:moveTo>
                      <a:cubicBezTo>
                        <a:pt x="38" y="190"/>
                        <a:pt x="42" y="188"/>
                        <a:pt x="52" y="188"/>
                      </a:cubicBezTo>
                      <a:cubicBezTo>
                        <a:pt x="85" y="188"/>
                        <a:pt x="150" y="210"/>
                        <a:pt x="233" y="251"/>
                      </a:cubicBezTo>
                      <a:cubicBezTo>
                        <a:pt x="229" y="283"/>
                        <a:pt x="227" y="318"/>
                        <a:pt x="226" y="352"/>
                      </a:cubicBezTo>
                      <a:cubicBezTo>
                        <a:pt x="219" y="358"/>
                        <a:pt x="211" y="363"/>
                        <a:pt x="204" y="368"/>
                      </a:cubicBezTo>
                      <a:cubicBezTo>
                        <a:pt x="75" y="271"/>
                        <a:pt x="31" y="205"/>
                        <a:pt x="37" y="191"/>
                      </a:cubicBezTo>
                      <a:close/>
                      <a:moveTo>
                        <a:pt x="52" y="594"/>
                      </a:moveTo>
                      <a:cubicBezTo>
                        <a:pt x="42" y="594"/>
                        <a:pt x="38" y="592"/>
                        <a:pt x="37" y="591"/>
                      </a:cubicBezTo>
                      <a:cubicBezTo>
                        <a:pt x="31" y="578"/>
                        <a:pt x="75" y="511"/>
                        <a:pt x="204" y="414"/>
                      </a:cubicBezTo>
                      <a:cubicBezTo>
                        <a:pt x="211" y="419"/>
                        <a:pt x="219" y="425"/>
                        <a:pt x="226" y="430"/>
                      </a:cubicBezTo>
                      <a:cubicBezTo>
                        <a:pt x="227" y="465"/>
                        <a:pt x="229" y="499"/>
                        <a:pt x="233" y="532"/>
                      </a:cubicBezTo>
                      <a:cubicBezTo>
                        <a:pt x="150" y="573"/>
                        <a:pt x="85" y="594"/>
                        <a:pt x="52" y="594"/>
                      </a:cubicBezTo>
                      <a:close/>
                      <a:moveTo>
                        <a:pt x="350" y="745"/>
                      </a:moveTo>
                      <a:cubicBezTo>
                        <a:pt x="324" y="745"/>
                        <a:pt x="290" y="673"/>
                        <a:pt x="273" y="553"/>
                      </a:cubicBezTo>
                      <a:cubicBezTo>
                        <a:pt x="298" y="540"/>
                        <a:pt x="324" y="526"/>
                        <a:pt x="350" y="510"/>
                      </a:cubicBezTo>
                      <a:cubicBezTo>
                        <a:pt x="376" y="526"/>
                        <a:pt x="402" y="540"/>
                        <a:pt x="427" y="553"/>
                      </a:cubicBezTo>
                      <a:cubicBezTo>
                        <a:pt x="410" y="673"/>
                        <a:pt x="376" y="745"/>
                        <a:pt x="350" y="745"/>
                      </a:cubicBezTo>
                      <a:close/>
                      <a:moveTo>
                        <a:pt x="663" y="591"/>
                      </a:moveTo>
                      <a:cubicBezTo>
                        <a:pt x="662" y="592"/>
                        <a:pt x="658" y="594"/>
                        <a:pt x="648" y="594"/>
                      </a:cubicBezTo>
                      <a:cubicBezTo>
                        <a:pt x="615" y="594"/>
                        <a:pt x="550" y="573"/>
                        <a:pt x="467" y="532"/>
                      </a:cubicBezTo>
                      <a:cubicBezTo>
                        <a:pt x="471" y="499"/>
                        <a:pt x="473" y="465"/>
                        <a:pt x="474" y="430"/>
                      </a:cubicBezTo>
                      <a:cubicBezTo>
                        <a:pt x="481" y="425"/>
                        <a:pt x="489" y="419"/>
                        <a:pt x="496" y="414"/>
                      </a:cubicBezTo>
                      <a:cubicBezTo>
                        <a:pt x="625" y="511"/>
                        <a:pt x="669" y="578"/>
                        <a:pt x="663" y="5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9" name="Oval 98"/>
                <p:cNvSpPr>
                  <a:spLocks noChangeArrowheads="1"/>
                </p:cNvSpPr>
                <p:nvPr/>
              </p:nvSpPr>
              <p:spPr bwMode="auto">
                <a:xfrm>
                  <a:off x="-510287" y="4106518"/>
                  <a:ext cx="148856" cy="148126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6699776" y="2803468"/>
            <a:ext cx="2469028" cy="7308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805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248059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733325" y="1213824"/>
            <a:ext cx="1120897" cy="3625590"/>
            <a:chOff x="4826304" y="1213824"/>
            <a:chExt cx="1120897" cy="3625590"/>
          </a:xfrm>
          <a:solidFill>
            <a:srgbClr val="248059"/>
          </a:solidFill>
        </p:grpSpPr>
        <p:sp>
          <p:nvSpPr>
            <p:cNvPr id="7" name="Rectangle 6"/>
            <p:cNvSpPr/>
            <p:nvPr>
              <p:custDataLst>
                <p:tags r:id="rId1"/>
              </p:custDataLst>
            </p:nvPr>
          </p:nvSpPr>
          <p:spPr bwMode="auto">
            <a:xfrm>
              <a:off x="4826304" y="1213824"/>
              <a:ext cx="1120897" cy="3625590"/>
            </a:xfrm>
            <a:prstGeom prst="rect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139700" rIns="72000" bIns="13970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  <a:sym typeface="+mn-lt"/>
                </a:rPr>
                <a:t>Global and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  <a:sym typeface="+mn-lt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  <a:ea typeface="Verdana" pitchFamily="34" charset="0"/>
                  <a:cs typeface="Verdana" pitchFamily="34" charset="0"/>
                  <a:sym typeface="+mn-lt"/>
                </a:rPr>
                <a:t>local partners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974" y="3429710"/>
              <a:ext cx="723556" cy="723556"/>
            </a:xfrm>
            <a:prstGeom prst="rect">
              <a:avLst/>
            </a:prstGeom>
            <a:grpFill/>
          </p:spPr>
        </p:pic>
      </p:grpSp>
      <p:pic>
        <p:nvPicPr>
          <p:cNvPr id="37" name="Picture 36" descr="All On Logo.png">
            <a:extLst>
              <a:ext uri="{FF2B5EF4-FFF2-40B4-BE49-F238E27FC236}">
                <a16:creationId xmlns:a16="http://schemas.microsoft.com/office/drawing/2014/main" id="{45FEF23C-62C7-4AF6-B3DD-705B2D9D67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725" y="1097915"/>
            <a:ext cx="889961" cy="4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64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9" grpId="0" animBg="1"/>
      <p:bldP spid="12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9952" y="2227383"/>
            <a:ext cx="3581399" cy="5047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6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What ca</a:t>
            </a:r>
            <a:r>
              <a:rPr lang="en-GB" sz="30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 you do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82345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6B90-59C3-4CC1-94DB-46CCB2A2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 sector can contribute to the off grid energy revolution in a variety of ways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3774466" y="143312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System Design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748BD0-6BD4-4035-BE56-F25ED70755E9}"/>
              </a:ext>
            </a:extLst>
          </p:cNvPr>
          <p:cNvCxnSpPr/>
          <p:nvPr/>
        </p:nvCxnSpPr>
        <p:spPr>
          <a:xfrm>
            <a:off x="4511859" y="4148229"/>
            <a:ext cx="0" cy="228600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5A6C1F-4539-4DA2-9F84-7885E9DF224A}"/>
              </a:ext>
            </a:extLst>
          </p:cNvPr>
          <p:cNvCxnSpPr/>
          <p:nvPr/>
        </p:nvCxnSpPr>
        <p:spPr>
          <a:xfrm>
            <a:off x="4511858" y="1937869"/>
            <a:ext cx="2" cy="228600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BB4951-301F-4EB7-AF3A-360241308934}"/>
              </a:ext>
            </a:extLst>
          </p:cNvPr>
          <p:cNvCxnSpPr/>
          <p:nvPr/>
        </p:nvCxnSpPr>
        <p:spPr>
          <a:xfrm flipV="1">
            <a:off x="5240503" y="1737708"/>
            <a:ext cx="1417320" cy="743462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87DBB7-3CC6-49AB-97D5-26AC270DF7D1}"/>
              </a:ext>
            </a:extLst>
          </p:cNvPr>
          <p:cNvCxnSpPr/>
          <p:nvPr/>
        </p:nvCxnSpPr>
        <p:spPr>
          <a:xfrm>
            <a:off x="5240503" y="3812900"/>
            <a:ext cx="1417320" cy="840202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15C17875-2B63-4D1C-892D-A48417AF7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9" t="10983" r="16541" b="13928"/>
          <a:stretch/>
        </p:blipFill>
        <p:spPr>
          <a:xfrm>
            <a:off x="4006499" y="2301802"/>
            <a:ext cx="1057803" cy="1188720"/>
          </a:xfrm>
          <a:prstGeom prst="rect">
            <a:avLst/>
          </a:prstGeom>
          <a:solidFill>
            <a:srgbClr val="8D3C3C"/>
          </a:solidFill>
          <a:ln w="28575">
            <a:noFill/>
          </a:ln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A20EBB3-F479-4437-A261-F2B086FEBEEA}"/>
              </a:ext>
            </a:extLst>
          </p:cNvPr>
          <p:cNvSpPr txBox="1"/>
          <p:nvPr/>
        </p:nvSpPr>
        <p:spPr>
          <a:xfrm>
            <a:off x="4007484" y="3515825"/>
            <a:ext cx="1027126" cy="4567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3000"/>
              </a:lnSpc>
              <a:spcAft>
                <a:spcPts val="60"/>
              </a:spcAft>
            </a:pPr>
            <a:r>
              <a:rPr lang="en-US" sz="1200" b="1" dirty="0">
                <a:solidFill>
                  <a:srgbClr val="55A6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 GRID ENERGY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3606647" y="2243860"/>
            <a:ext cx="1828800" cy="1828800"/>
          </a:xfrm>
          <a:prstGeom prst="ellipse">
            <a:avLst/>
          </a:prstGeom>
          <a:noFill/>
          <a:ln w="19050">
            <a:solidFill>
              <a:srgbClr val="55A6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509" y="1080619"/>
            <a:ext cx="1604700" cy="298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13000"/>
              </a:lnSpc>
              <a:spcAft>
                <a:spcPts val="60"/>
              </a:spcAft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6630" y="1080619"/>
            <a:ext cx="1604700" cy="298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914378">
              <a:defRPr/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FINTECH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80487" y="1080619"/>
            <a:ext cx="2018206" cy="298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914378">
              <a:defRPr/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SOFTWARE/ DATA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3774466" y="446676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marL="9525"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Productive</a:t>
            </a:r>
            <a:b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</a:b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Use Solutions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831587" y="446676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Agent Banking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6752197" y="446676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Data Analytics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831587" y="2904846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Credit Ratings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869611" y="143312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Payment Solutions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6752197" y="1433122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Remote Monitoring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B7CCD5C-1AD2-4724-B29B-D7EF2F0B3705}"/>
              </a:ext>
            </a:extLst>
          </p:cNvPr>
          <p:cNvSpPr/>
          <p:nvPr/>
        </p:nvSpPr>
        <p:spPr bwMode="auto">
          <a:xfrm>
            <a:off x="6758761" y="2918864"/>
            <a:ext cx="1474787" cy="457200"/>
          </a:xfrm>
          <a:prstGeom prst="roundRect">
            <a:avLst>
              <a:gd name="adj" fmla="val 29063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Smart Metering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82B61ED-2DB7-41FC-98A3-19DF56C5133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504027" y="3155087"/>
            <a:ext cx="1188720" cy="0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3538067" y="2177108"/>
            <a:ext cx="1965960" cy="196596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FBB4951-301F-4EB7-AF3A-360241308934}"/>
              </a:ext>
            </a:extLst>
          </p:cNvPr>
          <p:cNvCxnSpPr/>
          <p:nvPr/>
        </p:nvCxnSpPr>
        <p:spPr>
          <a:xfrm flipH="1" flipV="1">
            <a:off x="2412978" y="1721554"/>
            <a:ext cx="1417320" cy="743462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87DBB7-3CC6-49AB-97D5-26AC270DF7D1}"/>
              </a:ext>
            </a:extLst>
          </p:cNvPr>
          <p:cNvCxnSpPr/>
          <p:nvPr/>
        </p:nvCxnSpPr>
        <p:spPr>
          <a:xfrm flipH="1">
            <a:off x="2412978" y="3855160"/>
            <a:ext cx="1417320" cy="840202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82B61ED-2DB7-41FC-98A3-19DF56C5133F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2355603" y="3155087"/>
            <a:ext cx="1188720" cy="0"/>
          </a:xfrm>
          <a:prstGeom prst="line">
            <a:avLst/>
          </a:prstGeom>
          <a:ln w="19050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70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4" grpId="0"/>
      <p:bldP spid="36" grpId="0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9596" y="2227383"/>
            <a:ext cx="3581399" cy="5047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13000"/>
              </a:lnSpc>
              <a:spcAft>
                <a:spcPts val="60"/>
              </a:spcAft>
            </a:pPr>
            <a:r>
              <a:rPr lang="en-GB" sz="3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are the challenges? 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4711" y="1754007"/>
            <a:ext cx="8418479" cy="27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62000" tIns="139700" rIns="44450" bIns="139700" rtlCol="0" anchor="ctr" anchorCtr="0">
            <a:no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1249796" y="1768178"/>
            <a:ext cx="230361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noFill/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2057482" y="1768178"/>
            <a:ext cx="230361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noFill/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2909960" y="1768178"/>
            <a:ext cx="230361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noFill/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3739250" y="1768178"/>
            <a:ext cx="230361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noFill/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</a:t>
            </a:r>
          </a:p>
        </p:txBody>
      </p:sp>
      <p:sp>
        <p:nvSpPr>
          <p:cNvPr id="178" name="Rectangle 177"/>
          <p:cNvSpPr>
            <a:spLocks/>
          </p:cNvSpPr>
          <p:nvPr/>
        </p:nvSpPr>
        <p:spPr>
          <a:xfrm>
            <a:off x="254711" y="1754007"/>
            <a:ext cx="692294" cy="274320"/>
          </a:xfrm>
          <a:prstGeom prst="rect">
            <a:avLst/>
          </a:prstGeom>
          <a:solidFill>
            <a:srgbClr val="55A6B0"/>
          </a:solidFill>
          <a:ln w="9525" cap="flat" cmpd="sng" algn="ctr">
            <a:noFill/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Ranking</a:t>
            </a: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5245094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5561915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5838276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182" name="Oval 181"/>
          <p:cNvSpPr>
            <a:spLocks noChangeAspect="1"/>
          </p:cNvSpPr>
          <p:nvPr/>
        </p:nvSpPr>
        <p:spPr>
          <a:xfrm>
            <a:off x="6155097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6471918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6788739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</a:p>
        </p:txBody>
      </p:sp>
      <p:sp>
        <p:nvSpPr>
          <p:cNvPr id="185" name="Oval 184"/>
          <p:cNvSpPr>
            <a:spLocks noChangeAspect="1"/>
          </p:cNvSpPr>
          <p:nvPr/>
        </p:nvSpPr>
        <p:spPr>
          <a:xfrm>
            <a:off x="7105560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</a:p>
        </p:txBody>
      </p:sp>
      <p:sp>
        <p:nvSpPr>
          <p:cNvPr id="186" name="Oval 185"/>
          <p:cNvSpPr>
            <a:spLocks noChangeAspect="1"/>
          </p:cNvSpPr>
          <p:nvPr/>
        </p:nvSpPr>
        <p:spPr>
          <a:xfrm>
            <a:off x="7413571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r>
          </a:p>
        </p:txBody>
      </p:sp>
      <p:sp>
        <p:nvSpPr>
          <p:cNvPr id="187" name="Oval 186"/>
          <p:cNvSpPr>
            <a:spLocks noChangeAspect="1"/>
          </p:cNvSpPr>
          <p:nvPr/>
        </p:nvSpPr>
        <p:spPr>
          <a:xfrm>
            <a:off x="7730392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r>
          </a:p>
        </p:txBody>
      </p:sp>
      <p:sp>
        <p:nvSpPr>
          <p:cNvPr id="188" name="Oval 187"/>
          <p:cNvSpPr>
            <a:spLocks noChangeAspect="1"/>
          </p:cNvSpPr>
          <p:nvPr/>
        </p:nvSpPr>
        <p:spPr>
          <a:xfrm>
            <a:off x="8071489" y="1768178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8395701" y="1773051"/>
            <a:ext cx="228600" cy="228600"/>
          </a:xfrm>
          <a:prstGeom prst="ellipse">
            <a:avLst/>
          </a:prstGeom>
          <a:solidFill>
            <a:srgbClr val="55A6B0"/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lIns="0" tIns="90000" rIns="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21" y="215337"/>
            <a:ext cx="7533732" cy="789501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Nigeria lags behind peers in terms of installed generation capacity...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gray">
          <a:xfrm>
            <a:off x="455614" y="4773675"/>
            <a:ext cx="4541514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  <a:cs typeface="Arial" pitchFamily="34" charset="0"/>
              </a:rPr>
              <a:t>Source: Global power production rankings, accessed on </a:t>
            </a:r>
            <a:r>
              <a:rPr lang="en-US" sz="700" dirty="0">
                <a:solidFill>
                  <a:srgbClr val="000000"/>
                </a:solidFill>
                <a:cs typeface="Arial" pitchFamily="34" charset="0"/>
                <a:hlinkClick r:id="rId27"/>
              </a:rPr>
              <a:t>www.cia.gov</a:t>
            </a:r>
            <a:r>
              <a:rPr lang="en-US" sz="700" dirty="0">
                <a:solidFill>
                  <a:srgbClr val="000000"/>
                </a:solidFill>
                <a:cs typeface="Arial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700" dirty="0">
                <a:solidFill>
                  <a:srgbClr val="000000"/>
                </a:solidFill>
                <a:cs typeface="Arial" pitchFamily="34" charset="0"/>
              </a:rPr>
              <a:t>USAID Power Africa report 2017.</a:t>
            </a:r>
          </a:p>
        </p:txBody>
      </p:sp>
      <p:sp>
        <p:nvSpPr>
          <p:cNvPr id="145" name="ColumnHeader"/>
          <p:cNvSpPr>
            <a:spLocks noChangeArrowheads="1"/>
          </p:cNvSpPr>
          <p:nvPr/>
        </p:nvSpPr>
        <p:spPr bwMode="gray">
          <a:xfrm>
            <a:off x="354182" y="1060988"/>
            <a:ext cx="3906544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wrap="square" tIns="91440" bIns="9144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Nigeria's installed capacity ranks worst and is </a:t>
            </a:r>
            <a:r>
              <a:rPr lang="en-US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 less than the MINT Avg....</a:t>
            </a:r>
          </a:p>
        </p:txBody>
      </p:sp>
      <p:sp>
        <p:nvSpPr>
          <p:cNvPr id="146" name="ColumnHeader"/>
          <p:cNvSpPr>
            <a:spLocks noChangeArrowheads="1"/>
          </p:cNvSpPr>
          <p:nvPr/>
        </p:nvSpPr>
        <p:spPr bwMode="gray">
          <a:xfrm>
            <a:off x="4812414" y="1070012"/>
            <a:ext cx="3860776" cy="5847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rgbClr val="177B57"/>
            </a:outerShdw>
          </a:effectLst>
        </p:spPr>
        <p:txBody>
          <a:bodyPr wrap="square" tIns="91440" bIns="9144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it also ranks worst and is </a:t>
            </a:r>
            <a:r>
              <a:rPr lang="en-US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 less when compared to N-11 peer Avg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147" name="Object 52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857020"/>
              </p:ext>
            </p:extLst>
          </p:nvPr>
        </p:nvGraphicFramePr>
        <p:xfrm>
          <a:off x="587250" y="2261134"/>
          <a:ext cx="3736959" cy="211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cxnSp>
        <p:nvCxnSpPr>
          <p:cNvPr id="148" name="Straight Connector 147"/>
          <p:cNvCxnSpPr/>
          <p:nvPr>
            <p:custDataLst>
              <p:tags r:id="rId2"/>
            </p:custDataLst>
          </p:nvPr>
        </p:nvCxnSpPr>
        <p:spPr bwMode="gray">
          <a:xfrm>
            <a:off x="860300" y="3201086"/>
            <a:ext cx="3400425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lgDash"/>
            <a:headEnd type="none"/>
            <a:tailEnd type="none"/>
          </a:ln>
          <a:effectLst/>
        </p:spPr>
      </p:cxnSp>
      <p:sp>
        <p:nvSpPr>
          <p:cNvPr id="149" name="Right Arrow 148"/>
          <p:cNvSpPr/>
          <p:nvPr>
            <p:custDataLst>
              <p:tags r:id="rId3"/>
            </p:custDataLst>
          </p:nvPr>
        </p:nvSpPr>
        <p:spPr bwMode="gray">
          <a:xfrm rot="10800000">
            <a:off x="4311525" y="3124886"/>
            <a:ext cx="12858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0" name="Text Placeholder 1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19000" y="2083439"/>
            <a:ext cx="263525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GW</a:t>
            </a:r>
            <a:endParaRPr lang="en-GB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51" name="Text Placeholder 27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31862" y="4276072"/>
            <a:ext cx="40005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A12E435-B289-457A-99D7-6E12296769F1}" type="datetime'T''''u''r''k''''''''''''''''''''''e''y''''''''''''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Turkey</a:t>
            </a:fld>
            <a:endParaRPr lang="en-GB" sz="800" b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52" name="Text Placeholder 1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073025" y="4276072"/>
            <a:ext cx="414337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73E27CD-F886-4C90-AB76-60AFB517FB5D}" type="datetime'M''''''''''''ex''''''''i''''''''''''''co''''''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Mexico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53" name="Text Placeholder 29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625725" y="4276072"/>
            <a:ext cx="414337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66D5B20-6123-4F46-913F-A7BAC75FD15C}" type="datetime'N''''''''''''ig''eri''a''''''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Nigeria</a:t>
            </a:fld>
            <a:endParaRPr lang="en-GB" sz="800" b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54" name="Text Placeholder 28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704975" y="4276072"/>
            <a:ext cx="55880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950DBBF-007A-4BC9-9113-FFACFC5EBA2F}" type="datetime'''''''''''Ind''''''on''''''''e''''s''''''''''''i''''''a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Indonesia</a:t>
            </a:fld>
            <a:endParaRPr lang="en-GB" sz="800" b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55" name="Text Placeholder 7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577803" y="3015851"/>
            <a:ext cx="563562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C04D959-5BF4-43C4-8D69-EFBA7485C82B}" type="datetime'''''''''''''''''''''''4''''''''''3'''''''''''''''''''''''''">
              <a:rPr lang="en-US" sz="10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43</a:t>
            </a:fld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GW</a:t>
            </a:r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 is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MINT </a:t>
            </a:r>
            <a:r>
              <a:rPr lang="en-US" sz="1000" b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Avg</a:t>
            </a:r>
            <a:endParaRPr lang="en-GB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graphicFrame>
        <p:nvGraphicFramePr>
          <p:cNvPr id="156" name="Object 100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23650326"/>
              </p:ext>
            </p:extLst>
          </p:nvPr>
        </p:nvGraphicFramePr>
        <p:xfrm>
          <a:off x="4858161" y="2261134"/>
          <a:ext cx="3822800" cy="211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cxnSp>
        <p:nvCxnSpPr>
          <p:cNvPr id="157" name="Straight Connector 156"/>
          <p:cNvCxnSpPr/>
          <p:nvPr>
            <p:custDataLst>
              <p:tags r:id="rId11"/>
            </p:custDataLst>
          </p:nvPr>
        </p:nvCxnSpPr>
        <p:spPr bwMode="gray">
          <a:xfrm>
            <a:off x="5216936" y="3459339"/>
            <a:ext cx="3409950" cy="0"/>
          </a:xfrm>
          <a:prstGeom prst="line">
            <a:avLst/>
          </a:prstGeom>
          <a:noFill/>
          <a:ln w="19050" cap="flat" cmpd="sng" algn="ctr">
            <a:solidFill>
              <a:srgbClr val="808080"/>
            </a:solidFill>
            <a:prstDash val="lgDash"/>
            <a:headEnd type="none"/>
            <a:tailEnd type="none"/>
          </a:ln>
          <a:effectLst/>
        </p:spPr>
      </p:cxnSp>
      <p:sp>
        <p:nvSpPr>
          <p:cNvPr id="158" name="Right Arrow 157"/>
          <p:cNvSpPr/>
          <p:nvPr>
            <p:custDataLst>
              <p:tags r:id="rId12"/>
            </p:custDataLst>
          </p:nvPr>
        </p:nvSpPr>
        <p:spPr bwMode="gray">
          <a:xfrm rot="10800000">
            <a:off x="8677686" y="3383139"/>
            <a:ext cx="128587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rgbClr val="808080"/>
          </a:solidFill>
          <a:ln w="9525" cap="flat" cmpd="sng" algn="ctr">
            <a:noFill/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9" name="Text Placeholder 20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905786" y="2083439"/>
            <a:ext cx="263525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GW</a:t>
            </a:r>
            <a:endParaRPr lang="en-GB" sz="1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60" name="Text Placeholder 39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 flipV="1">
            <a:off x="8393523" y="4276072"/>
            <a:ext cx="152400" cy="401637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270187E-3C1B-44E0-A576-DC42788AC0A6}" type="datetime'''''N''''''''''''i''ge''r''''''''''''''''ia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Nigeria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1" name="Text Placeholder 38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 flipV="1">
            <a:off x="8083961" y="4276072"/>
            <a:ext cx="152400" cy="665162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0FD2C68-5B4F-453D-B1EF-34C5A9CEA4B2}" type="datetime'''''''''B''''''''angla''''''''''d''''''e''''''''s''h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Bangladesh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2" name="Text Placeholder 3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 flipV="1">
            <a:off x="7774398" y="4276072"/>
            <a:ext cx="152400" cy="569912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5069703-AE79-409B-9DFE-1EABD4528C77}" type="datetime'''''P''''''''''''''h''''''''''''illip''i''n''''''e''''''s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Phillipines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3" name="Text Placeholder 36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 flipV="1">
            <a:off x="7464836" y="4276072"/>
            <a:ext cx="152400" cy="484187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7B5D37F-4C38-4CE2-8A67-F44DC8C62C8A}" type="datetime'P''a''''''''k''i''''''''''s''''''''''t''''''''a''n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Pakistan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4" name="Text Placeholder 35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 flipV="1">
            <a:off x="7155273" y="4276072"/>
            <a:ext cx="152400" cy="463550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5510D91-018A-4A13-A004-E9DFFE100045}" type="datetime'V''''''''''i''''''''''e''''''t''''''n''''''''a''''''''m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Vietnam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5" name="Text Placeholder 34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 flipV="1">
            <a:off x="6845711" y="4276072"/>
            <a:ext cx="152400" cy="322262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324AC64D-EB7A-4310-8AC7-1A1AF99EE3BC}" type="datetime'''''''E''g''''''''''''''''''''''''''''y''''''''''''pt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Egypt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6" name="Text Placeholder 33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 flipV="1">
            <a:off x="6536148" y="4276072"/>
            <a:ext cx="152400" cy="546100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3C38118-9B6A-4179-85C3-4B0BBEB75398}" type="datetime'Indo''''''''''n''e''s''''''''i''a''''''''''''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Indonesia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7" name="Text Placeholder 3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 flipV="1">
            <a:off x="6226586" y="4276072"/>
            <a:ext cx="152400" cy="387350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D9D1002-FD70-4836-B026-666FE546677B}" type="datetime'T''''''''''''u''''''''''''''''''''''''r''k''''''ey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Turkey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8" name="Text Placeholder 21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 flipV="1">
            <a:off x="5917023" y="4276072"/>
            <a:ext cx="152400" cy="401637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739B44F-616A-4FB5-BD22-172D4FD7929E}" type="datetime'''''''M''''''''''''''e''x''''i''''''''co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Mexico</a:t>
            </a:fld>
            <a:endParaRPr lang="en-GB" sz="8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69" name="Text Placeholder 41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 flipV="1">
            <a:off x="5607461" y="4276072"/>
            <a:ext cx="152400" cy="217487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BCA4C11-902A-47DE-94A5-58563F2C03D2}" type="datetime'''''''''''''''''''''I''r''''a''n''''''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Iran</a:t>
            </a:fld>
            <a:endParaRPr lang="en-GB" sz="800" b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70" name="Text Placeholder 40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 flipV="1">
            <a:off x="5297898" y="4276072"/>
            <a:ext cx="152400" cy="700087"/>
          </a:xfrm>
          <a:prstGeom prst="rect">
            <a:avLst/>
          </a:prstGeom>
          <a:noFill/>
          <a:effectLst/>
        </p:spPr>
        <p:txBody>
          <a:bodyPr vert="eaVert"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FEE910EE-5E20-4D3A-B276-D808693BAED9}" type="datetime'''''''''''S''''''''out''h'' ''K''o''r''''e''a'''''''''''">
              <a:rPr lang="en-US" sz="8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South Korea</a:t>
            </a:fld>
            <a:endParaRPr lang="en-GB" sz="800" b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71" name="Text Placeholder 6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8052396" y="3306939"/>
            <a:ext cx="561975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B70212F1-51F0-4FF9-8F0C-F80D838469CA}" type="datetime'''''''''''''''4''''''''''''''''''''''''''''''''1'''''''''''">
              <a:rPr lang="en-US" sz="1000" b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41</a:t>
            </a:fld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 </a:t>
            </a:r>
            <a:r>
              <a:rPr lang="en-US" sz="1000" b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GW</a:t>
            </a:r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 is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N-11 Avg.</a:t>
            </a:r>
            <a:endParaRPr lang="en-GB" sz="1000" b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418195" y="1744329"/>
            <a:ext cx="847292" cy="2854006"/>
          </a:xfrm>
          <a:prstGeom prst="rect">
            <a:avLst/>
          </a:prstGeom>
          <a:noFill/>
          <a:ln w="15875" cap="flat" cmpd="sng" algn="ctr">
            <a:solidFill>
              <a:srgbClr val="55A6B0"/>
            </a:solidFill>
            <a:prstDash val="dash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8363546" y="1744329"/>
            <a:ext cx="309644" cy="3101656"/>
          </a:xfrm>
          <a:prstGeom prst="rect">
            <a:avLst/>
          </a:prstGeom>
          <a:noFill/>
          <a:ln w="15875" cap="flat" cmpd="sng" algn="ctr">
            <a:solidFill>
              <a:srgbClr val="55A6B0"/>
            </a:solidFill>
            <a:prstDash val="dash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807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5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1038411"/>
              </p:ext>
            </p:extLst>
          </p:nvPr>
        </p:nvGraphicFramePr>
        <p:xfrm>
          <a:off x="292358" y="1278384"/>
          <a:ext cx="8110537" cy="36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21" y="39773"/>
            <a:ext cx="7344495" cy="789501"/>
          </a:xfrm>
        </p:spPr>
        <p:txBody>
          <a:bodyPr/>
          <a:lstStyle/>
          <a:p>
            <a:r>
              <a:rPr lang="en-US" dirty="0"/>
              <a:t>…on top of this, ~80% of Nigeria’s installed generation capacity is lost by the time it reaches the consumer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67911" y="4766459"/>
            <a:ext cx="8994775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Source: BMI Nigeria Power Report Q1 2016.</a:t>
            </a:r>
          </a:p>
          <a:p>
            <a:pPr>
              <a:lnSpc>
                <a:spcPct val="90000"/>
              </a:lnSpc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A.F </a:t>
            </a:r>
            <a:r>
              <a:rPr lang="en-US" sz="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Mercanos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NESI Challenges and Way forward report 2019</a:t>
            </a:r>
          </a:p>
        </p:txBody>
      </p:sp>
      <p:cxnSp>
        <p:nvCxnSpPr>
          <p:cNvPr id="7" name="Straight Connector 6"/>
          <p:cNvCxnSpPr/>
          <p:nvPr>
            <p:custDataLst>
              <p:tags r:id="rId2"/>
            </p:custDataLst>
          </p:nvPr>
        </p:nvCxnSpPr>
        <p:spPr bwMode="gray">
          <a:xfrm>
            <a:off x="6455744" y="3646539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gray">
          <a:xfrm>
            <a:off x="5611563" y="3646539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4"/>
            </p:custDataLst>
          </p:nvPr>
        </p:nvCxnSpPr>
        <p:spPr bwMode="gray">
          <a:xfrm>
            <a:off x="7340143" y="3789511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10" name="Straight Connector 9"/>
          <p:cNvCxnSpPr/>
          <p:nvPr>
            <p:custDataLst>
              <p:tags r:id="rId5"/>
            </p:custDataLst>
          </p:nvPr>
        </p:nvCxnSpPr>
        <p:spPr bwMode="gray">
          <a:xfrm>
            <a:off x="1270372" y="1648710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11" name="Straight Connector 10"/>
          <p:cNvCxnSpPr/>
          <p:nvPr>
            <p:custDataLst>
              <p:tags r:id="rId6"/>
            </p:custDataLst>
          </p:nvPr>
        </p:nvCxnSpPr>
        <p:spPr bwMode="gray">
          <a:xfrm>
            <a:off x="2119206" y="2512452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 bwMode="gray">
          <a:xfrm>
            <a:off x="2970477" y="2512452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13" name="Straight Connector 12"/>
          <p:cNvCxnSpPr/>
          <p:nvPr>
            <p:custDataLst>
              <p:tags r:id="rId8"/>
            </p:custDataLst>
          </p:nvPr>
        </p:nvCxnSpPr>
        <p:spPr bwMode="gray">
          <a:xfrm>
            <a:off x="3866963" y="3379425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14" name="Straight Connector 13"/>
          <p:cNvCxnSpPr/>
          <p:nvPr>
            <p:custDataLst>
              <p:tags r:id="rId9"/>
            </p:custDataLst>
          </p:nvPr>
        </p:nvCxnSpPr>
        <p:spPr bwMode="gray">
          <a:xfrm>
            <a:off x="4733038" y="3379425"/>
            <a:ext cx="371475" cy="0"/>
          </a:xfrm>
          <a:prstGeom prst="line">
            <a:avLst/>
          </a:prstGeom>
          <a:noFill/>
          <a:ln w="3175" cap="flat" cmpd="sng" algn="ctr">
            <a:solidFill>
              <a:srgbClr val="808080"/>
            </a:solidFill>
            <a:prstDash val="dash"/>
            <a:headEnd type="none"/>
            <a:tailEnd type="none"/>
          </a:ln>
          <a:effectLst/>
        </p:spPr>
      </p:cxnSp>
      <p:sp>
        <p:nvSpPr>
          <p:cNvPr id="16" name="Text Placeholder 165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38150" y="4547636"/>
            <a:ext cx="69850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ED6656-D822-42B8-A673-B798687980DD}" type="datetime'''''''''''''''''''''''''''''''''''''''''''''''''''0'''''''''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7" name="Text Placeholder 187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03296" y="1160621"/>
            <a:ext cx="384175" cy="235756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14,000</a:t>
            </a:r>
          </a:p>
        </p:txBody>
      </p:sp>
      <p:sp>
        <p:nvSpPr>
          <p:cNvPr id="18" name="Text Placeholder 186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57122" y="2035140"/>
            <a:ext cx="3143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9,000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19" name="Text Placeholder 185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157121" y="2902802"/>
            <a:ext cx="3143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6,000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20" name="Text Placeholder 184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58235" y="3692387"/>
            <a:ext cx="314325" cy="206409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3,000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21" name="Text Placeholder 150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35159" y="1004343"/>
            <a:ext cx="271462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MW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22" name="Text Placeholder 156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137043" y="4698783"/>
            <a:ext cx="681037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Transmitted to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TCN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 Placeholder 180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294998" y="3184604"/>
            <a:ext cx="365125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4,500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24" name="Text Placeholder 155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135808" y="4698783"/>
            <a:ext cx="974725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F7F97-CD02-4F09-B650-DBC5FD9434FA}" type="datetime'''Gene''rat''''''ion'''' e''ff''''icien''''''cy L''oss''es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Generation efficiency Losses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 Placeholder 154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2472192" y="4698783"/>
            <a:ext cx="525462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11835-3074-493F-882A-409489831B2B}" type="datetime'''''Av''''''a''il''''able'''' ca''''''paci''t''''''y''''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Available capacity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 Placeholder 177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2552360" y="2288048"/>
            <a:ext cx="365125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&lt;7,500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27" name="Text Placeholder 15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452646" y="4698783"/>
            <a:ext cx="86995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170631-8A20-4B7F-B4BC-08085D7ACCFD}" type="datetime'I''''''nsta''ll''''''ed ''''capa''ci''''ty l''''o''ss''es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Installed capacity losses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8" name="Text Placeholder 151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22217" y="4698783"/>
            <a:ext cx="981075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DCB1C7-8EED-4DB5-8014-3A1083BECF25}" type="datetime'Ins''''''t''al''''''''led'''' ''c''ap''''''a''''c''i''t''y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Installed capacity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29" name="Text Placeholder 175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795266" y="1095822"/>
            <a:ext cx="434975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lt"/>
              </a:rPr>
              <a:t>13,700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lt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954862" y="4698783"/>
            <a:ext cx="766762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252BE-6A43-49FC-95A8-066DFCE863B0}" type="datetime'''T''''r''''an''s''''m''issi''o''n ''''''loss''''''es''''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Transmission losses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 Placeholder 18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910172" y="4698783"/>
            <a:ext cx="53340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9F663E-1679-4EDE-9DB9-FD7CF155A420}" type="datetime'S''''''''''''''u''p''pl''''ied to D''''''''i''''sc''o''s''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Supplied to Discos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 Placeholder 19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6694031" y="4698783"/>
            <a:ext cx="646112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06986-1FD0-4649-A796-06DEBAA6FB94}" type="datetime'D''istrib''''''u''''t''''i''o''''''n l''o''ss''e''''s''''''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Distribution losses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7562393" y="4698783"/>
            <a:ext cx="898525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A0BDEF-A566-4C71-A165-EA5D14FB638F}" type="datetime'Dis''t''ri''b''uted ''''t''o'''''' ''final con''s''um''e''rs'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Distributed to final consumers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7751116" y="3583479"/>
            <a:ext cx="365125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3,100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35" name="Text Placeholder 22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980130" y="3431079"/>
            <a:ext cx="365125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3,600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 bwMode="gray">
          <a:xfrm>
            <a:off x="1316625" y="4457195"/>
            <a:ext cx="179388" cy="133350"/>
          </a:xfrm>
          <a:prstGeom prst="rect">
            <a:avLst/>
          </a:prstGeom>
          <a:solidFill>
            <a:srgbClr val="248059"/>
          </a:solidFill>
          <a:ln w="9525" cap="flat" cmpd="sng" algn="ctr">
            <a:solidFill>
              <a:srgbClr val="808080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7" name="Text Placeholder 174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546813" y="4454020"/>
            <a:ext cx="37147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9B4615-28D7-4312-897F-C430B0117DBA}" type="datetime'''''''''''G''''''e''''n''''''''''''''''''''c''o'''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Genco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Rectangular Callout 37"/>
          <p:cNvSpPr/>
          <p:nvPr/>
        </p:nvSpPr>
        <p:spPr>
          <a:xfrm>
            <a:off x="3721794" y="2060067"/>
            <a:ext cx="2322956" cy="927701"/>
          </a:xfrm>
          <a:prstGeom prst="wedgeRectCallout">
            <a:avLst>
              <a:gd name="adj1" fmla="val -56245"/>
              <a:gd name="adj2" fmla="val 80734"/>
            </a:avLst>
          </a:prstGeom>
          <a:solidFill>
            <a:schemeClr val="bg2">
              <a:lumMod val="95000"/>
            </a:schemeClr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capacity losses are mainly due to: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Insufficient gas supply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 infrastructure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Vandalism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constraints due to inadequate transmission infrastructure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322596" y="1125647"/>
            <a:ext cx="2242702" cy="823546"/>
          </a:xfrm>
          <a:prstGeom prst="wedgeRectCallout">
            <a:avLst>
              <a:gd name="adj1" fmla="val -63637"/>
              <a:gd name="adj2" fmla="val 89506"/>
            </a:avLst>
          </a:prstGeom>
          <a:solidFill>
            <a:schemeClr val="bg2">
              <a:lumMod val="95000"/>
            </a:schemeClr>
          </a:solidFill>
          <a:ln w="9525" cap="flat" cmpd="sng" algn="ctr">
            <a:solidFill>
              <a:srgbClr val="E2E2E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"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Installed capacity losses are primarily driven by: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Aging equipment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Maintenance systems and culture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Insufficient funding</a:t>
            </a:r>
          </a:p>
          <a:p>
            <a:pPr marL="288925" marR="0" lvl="1" indent="-174625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B5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Spinning reserve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00423" y="1472750"/>
            <a:ext cx="2513939" cy="2125932"/>
            <a:chOff x="6400423" y="1472750"/>
            <a:chExt cx="2513939" cy="2125932"/>
          </a:xfrm>
          <a:solidFill>
            <a:schemeClr val="bg2">
              <a:lumMod val="95000"/>
            </a:schemeClr>
          </a:solidFill>
        </p:grpSpPr>
        <p:sp>
          <p:nvSpPr>
            <p:cNvPr id="42" name="Rectangular Callout 41"/>
            <p:cNvSpPr/>
            <p:nvPr/>
          </p:nvSpPr>
          <p:spPr>
            <a:xfrm>
              <a:off x="6400423" y="1472750"/>
              <a:ext cx="2513939" cy="1240873"/>
            </a:xfrm>
            <a:prstGeom prst="wedgeRectCallout">
              <a:avLst>
                <a:gd name="adj1" fmla="val -86693"/>
                <a:gd name="adj2" fmla="val 112349"/>
              </a:avLst>
            </a:prstGeom>
            <a:grpFill/>
            <a:ln w="9525" cap="flat" cmpd="sng" algn="ctr">
              <a:solidFill>
                <a:srgbClr val="E2E2E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lvl="0" fontAlgn="base">
                <a:buClr>
                  <a:srgbClr val="000000"/>
                </a:buClr>
                <a:buSzPct val="100000"/>
                <a:defRPr/>
              </a:pPr>
              <a:r>
                <a:rPr lang="en-US" sz="800" b="1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Losses are primarily driven by: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Aging equipment, and poor maintenance 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Inadequate/Aged transmission networks (330Kv, 132Kv, 33Kv and 11Kv lines)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Insufficient funding</a:t>
              </a:r>
            </a:p>
            <a:p>
              <a:pPr marL="288925" lvl="1" indent="-174625" fontAlgn="base">
                <a:buClr>
                  <a:srgbClr val="177B57"/>
                </a:buClr>
                <a:buSzPct val="100000"/>
                <a:buFont typeface="Arial"/>
                <a:buChar char="•"/>
                <a:defRPr/>
              </a:pPr>
              <a:r>
                <a:rPr lang="en-US" sz="800" kern="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Transmission losses</a:t>
              </a:r>
              <a:endParaRPr lang="en-GB" sz="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968647" y="2703933"/>
              <a:ext cx="903044" cy="894749"/>
            </a:xfrm>
            <a:custGeom>
              <a:avLst/>
              <a:gdLst>
                <a:gd name="connsiteX0" fmla="*/ 428878 w 809204"/>
                <a:gd name="connsiteY0" fmla="*/ 0 h 712099"/>
                <a:gd name="connsiteX1" fmla="*/ 809204 w 809204"/>
                <a:gd name="connsiteY1" fmla="*/ 0 h 712099"/>
                <a:gd name="connsiteX2" fmla="*/ 0 w 809204"/>
                <a:gd name="connsiteY2" fmla="*/ 712099 h 712099"/>
                <a:gd name="connsiteX3" fmla="*/ 428878 w 809204"/>
                <a:gd name="connsiteY3" fmla="*/ 0 h 71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4" h="712099">
                  <a:moveTo>
                    <a:pt x="428878" y="0"/>
                  </a:moveTo>
                  <a:lnTo>
                    <a:pt x="809204" y="0"/>
                  </a:lnTo>
                  <a:lnTo>
                    <a:pt x="0" y="712099"/>
                  </a:lnTo>
                  <a:lnTo>
                    <a:pt x="428878" y="0"/>
                  </a:ln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62000" tIns="139700" rIns="44450" bIns="139700" rtlCol="0" anchor="ctr" anchorCtr="0">
              <a:noAutofit/>
            </a:bodyPr>
            <a:lstStyle/>
            <a:p>
              <a:pPr algn="ctr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3620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5"/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7695661" y="1306247"/>
            <a:ext cx="38735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E3701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100%</a:t>
            </a:r>
            <a:endParaRPr lang="en-GB" sz="1800" b="1" dirty="0">
              <a:solidFill>
                <a:srgbClr val="E37012"/>
              </a:solidFill>
              <a:latin typeface="Verdana" pitchFamily="34" charset="0"/>
              <a:ea typeface="Verdana" pitchFamily="34" charset="0"/>
              <a:cs typeface="Verdana" pitchFamily="34" charset="0"/>
              <a:sym typeface="Calibri" panose="020F0502020204030204" pitchFamily="34" charset="0"/>
            </a:endParaRPr>
          </a:p>
        </p:txBody>
      </p:sp>
      <p:sp>
        <p:nvSpPr>
          <p:cNvPr id="19" name="Text Placeholder 1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677645" y="3540736"/>
            <a:ext cx="89670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Off-grid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738" y="4927005"/>
            <a:ext cx="3876127" cy="288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3952" indent="-213952"/>
            <a:r>
              <a:rPr lang="en-US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Source:  </a:t>
            </a:r>
            <a:r>
              <a:rPr lang="en-US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Dalberg analysis, 2015</a:t>
            </a:r>
          </a:p>
        </p:txBody>
      </p:sp>
      <p:sp>
        <p:nvSpPr>
          <p:cNvPr id="26" name="Text Placeholder 1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399327" y="4091813"/>
            <a:ext cx="89670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On-grid</a:t>
            </a:r>
          </a:p>
        </p:txBody>
      </p:sp>
      <p:sp>
        <p:nvSpPr>
          <p:cNvPr id="27" name="Text Placeholder 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148099" y="4079855"/>
            <a:ext cx="89670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Bad-grid</a:t>
            </a:r>
            <a:b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</a:b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(&lt;4 hours)</a:t>
            </a:r>
          </a:p>
        </p:txBody>
      </p:sp>
      <p:sp>
        <p:nvSpPr>
          <p:cNvPr id="28" name="Text Placeholder 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450129" y="4091813"/>
            <a:ext cx="89670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b="1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Total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77921" y="3123590"/>
            <a:ext cx="773723" cy="931985"/>
          </a:xfrm>
          <a:prstGeom prst="rect">
            <a:avLst/>
          </a:prstGeom>
          <a:solidFill>
            <a:srgbClr val="248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0212" y="2242530"/>
            <a:ext cx="773723" cy="890966"/>
          </a:xfrm>
          <a:prstGeom prst="rect">
            <a:avLst/>
          </a:prstGeom>
          <a:solidFill>
            <a:srgbClr val="55A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6389" y="1649560"/>
            <a:ext cx="773723" cy="5927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510929" y="1639813"/>
            <a:ext cx="773723" cy="2415708"/>
          </a:xfrm>
          <a:prstGeom prst="rect">
            <a:avLst/>
          </a:prstGeom>
          <a:solidFill>
            <a:srgbClr val="E37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</a:t>
            </a:r>
          </a:p>
        </p:txBody>
      </p:sp>
      <p:sp>
        <p:nvSpPr>
          <p:cNvPr id="35" name="Text Placeholder 95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709575" y="1324916"/>
            <a:ext cx="38735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25%</a:t>
            </a:r>
            <a:endParaRPr lang="en-GB" sz="18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  <a:sym typeface="Calibri" panose="020F0502020204030204" pitchFamily="34" charset="0"/>
            </a:endParaRPr>
          </a:p>
        </p:txBody>
      </p:sp>
      <p:sp>
        <p:nvSpPr>
          <p:cNvPr id="36" name="Text Placeholder 95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5460196" y="1932840"/>
            <a:ext cx="254804" cy="2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37%</a:t>
            </a:r>
            <a:endParaRPr lang="en-GB" sz="1800" b="1" dirty="0">
              <a:solidFill>
                <a:schemeClr val="accent2"/>
              </a:solidFill>
              <a:latin typeface="Verdana" pitchFamily="34" charset="0"/>
              <a:ea typeface="Verdana" pitchFamily="34" charset="0"/>
              <a:cs typeface="Verdana" pitchFamily="34" charset="0"/>
              <a:sym typeface="Calibri" panose="020F0502020204030204" pitchFamily="34" charset="0"/>
            </a:endParaRPr>
          </a:p>
        </p:txBody>
      </p:sp>
      <p:sp>
        <p:nvSpPr>
          <p:cNvPr id="37" name="Text Placeholder 95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121917" y="2784696"/>
            <a:ext cx="38735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22225" tIns="0" rIns="22225" bIns="0" numCol="1" spcCol="0" anchor="b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38%</a:t>
            </a:r>
            <a:endParaRPr lang="en-GB" sz="1800" b="1" dirty="0">
              <a:solidFill>
                <a:schemeClr val="accent5"/>
              </a:solidFill>
              <a:latin typeface="Verdana" pitchFamily="34" charset="0"/>
              <a:ea typeface="Verdana" pitchFamily="34" charset="0"/>
              <a:cs typeface="Verdana" pitchFamily="34" charset="0"/>
              <a:sym typeface="Calibri" panose="020F0502020204030204" pitchFamily="34" charset="0"/>
            </a:endParaRPr>
          </a:p>
        </p:txBody>
      </p:sp>
      <p:sp>
        <p:nvSpPr>
          <p:cNvPr id="38" name="Line Callout 1 37"/>
          <p:cNvSpPr/>
          <p:nvPr/>
        </p:nvSpPr>
        <p:spPr>
          <a:xfrm>
            <a:off x="5973502" y="2765241"/>
            <a:ext cx="1537427" cy="935039"/>
          </a:xfrm>
          <a:prstGeom prst="borderCallout1">
            <a:avLst>
              <a:gd name="adj1" fmla="val 30642"/>
              <a:gd name="adj2" fmla="val -611"/>
              <a:gd name="adj3" fmla="val 20331"/>
              <a:gd name="adj4" fmla="val -2191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define ‘bad-grid’ </a:t>
            </a:r>
            <a:br>
              <a:rPr lang="en-US" sz="9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&lt;4 hours per day of electricity (increasing </a:t>
            </a:r>
            <a:br>
              <a:rPr lang="en-US" sz="9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band to &lt;6 hours increases ‘bad grid’ materially)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342558" y="4055521"/>
            <a:ext cx="4964723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33356" y="3120580"/>
            <a:ext cx="57600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0389" y="2242329"/>
            <a:ext cx="57600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32135" y="1649560"/>
            <a:ext cx="576000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4738" y="210312"/>
            <a:ext cx="7393397" cy="6006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result is that approximately 70% of Nigerian households are either totally off-grid or have a ‘bad grid’ connection with less than 4 hours of electricity per day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7" y="1666746"/>
            <a:ext cx="2991149" cy="2698466"/>
          </a:xfrm>
          <a:prstGeom prst="rect">
            <a:avLst/>
          </a:prstGeom>
        </p:spPr>
      </p:pic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7B8DA20-63E8-435E-860E-B570C3B4082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836863" y="4079855"/>
            <a:ext cx="896702" cy="1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207995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415" indent="-209420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588" indent="-195174" algn="l" defTabSz="914293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0583" indent="-207995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  <a:t>Off-grid</a:t>
            </a:r>
            <a:br>
              <a:rPr lang="en-GB" sz="10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+mn-lt"/>
              </a:rPr>
            </a:br>
            <a:endParaRPr lang="en-GB" sz="1000" dirty="0">
              <a:solidFill>
                <a:schemeClr val="bg2">
                  <a:lumMod val="1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sym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E4494F-B982-49EE-A0E0-93ACFBE39B57}"/>
              </a:ext>
            </a:extLst>
          </p:cNvPr>
          <p:cNvSpPr txBox="1"/>
          <p:nvPr/>
        </p:nvSpPr>
        <p:spPr>
          <a:xfrm>
            <a:off x="3877921" y="1067921"/>
            <a:ext cx="4524633" cy="2885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13952" indent="-213952"/>
            <a:r>
              <a:rPr lang="en-US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Number of HH in Nigeria, By Connectivity (2015)</a:t>
            </a:r>
          </a:p>
          <a:p>
            <a:pPr marL="213952" indent="-213952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millions, </a:t>
            </a:r>
          </a:p>
        </p:txBody>
      </p:sp>
    </p:spTree>
    <p:extLst>
      <p:ext uri="{BB962C8B-B14F-4D97-AF65-F5344CB8AC3E}">
        <p14:creationId xmlns:p14="http://schemas.microsoft.com/office/powerpoint/2010/main" val="14581592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3ECD-6E9D-44A2-96DC-C0BA7F15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gap in Nigeria is the foundation for so many of the country’s economic and social development problems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2E44DF-DE99-4B3D-AB6A-2C4422078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841675"/>
              </p:ext>
            </p:extLst>
          </p:nvPr>
        </p:nvGraphicFramePr>
        <p:xfrm>
          <a:off x="406621" y="575966"/>
          <a:ext cx="8381779" cy="351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ACF7457-3762-4F9B-9EE9-60CA695CF536}"/>
              </a:ext>
            </a:extLst>
          </p:cNvPr>
          <p:cNvGrpSpPr/>
          <p:nvPr/>
        </p:nvGrpSpPr>
        <p:grpSpPr>
          <a:xfrm>
            <a:off x="491498" y="4032345"/>
            <a:ext cx="8212023" cy="891540"/>
            <a:chOff x="1194519" y="3670670"/>
            <a:chExt cx="6908308" cy="2621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0765B1-509C-4127-8AB3-EA72D2DC9D9E}"/>
                </a:ext>
              </a:extLst>
            </p:cNvPr>
            <p:cNvSpPr txBox="1"/>
            <p:nvPr/>
          </p:nvSpPr>
          <p:spPr>
            <a:xfrm>
              <a:off x="1194519" y="3670670"/>
              <a:ext cx="1243424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187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190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WHO World Health Systems Report, </a:t>
              </a:r>
              <a:b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3F7B22-FDFD-459A-B6FA-B7CE3F5CE5D1}"/>
                </a:ext>
              </a:extLst>
            </p:cNvPr>
            <p:cNvSpPr txBox="1"/>
            <p:nvPr/>
          </p:nvSpPr>
          <p:spPr>
            <a:xfrm>
              <a:off x="2363826" y="3670670"/>
              <a:ext cx="1177051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115th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140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WEF </a:t>
              </a:r>
              <a:b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Competitiveness Index, 2018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ED3282-1E45-45DE-A304-A758FE402C34}"/>
                </a:ext>
              </a:extLst>
            </p:cNvPr>
            <p:cNvSpPr txBox="1"/>
            <p:nvPr/>
          </p:nvSpPr>
          <p:spPr>
            <a:xfrm>
              <a:off x="3588085" y="3670670"/>
              <a:ext cx="1012301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145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149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Legatum Prosperity Index 2018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393988-2753-4900-98A7-D170FA65143B}"/>
                </a:ext>
              </a:extLst>
            </p:cNvPr>
            <p:cNvSpPr txBox="1"/>
            <p:nvPr/>
          </p:nvSpPr>
          <p:spPr>
            <a:xfrm>
              <a:off x="4746916" y="3670670"/>
              <a:ext cx="1012301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104th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149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Legatum Prosperity Index, 2018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0D3C74-194D-47BE-8CA4-4167A8D38A2B}"/>
                </a:ext>
              </a:extLst>
            </p:cNvPr>
            <p:cNvSpPr txBox="1"/>
            <p:nvPr/>
          </p:nvSpPr>
          <p:spPr>
            <a:xfrm>
              <a:off x="5806424" y="3672361"/>
              <a:ext cx="1012301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123</a:t>
              </a:r>
              <a:r>
                <a:rPr lang="en-US" sz="1000" b="1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rd</a:t>
              </a: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149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Legatum Prosperity Index, 2018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460468-9834-4B89-8ECB-B6406476E21A}"/>
                </a:ext>
              </a:extLst>
            </p:cNvPr>
            <p:cNvSpPr txBox="1"/>
            <p:nvPr/>
          </p:nvSpPr>
          <p:spPr>
            <a:xfrm>
              <a:off x="6819095" y="3672361"/>
              <a:ext cx="1283732" cy="260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187 </a:t>
              </a:r>
              <a:b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out of 190</a:t>
              </a:r>
            </a:p>
            <a:p>
              <a:pPr algn="ctr">
                <a:lnSpc>
                  <a:spcPct val="113000"/>
                </a:lnSpc>
                <a:spcAft>
                  <a:spcPts val="60"/>
                </a:spcAft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Food </a:t>
              </a:r>
              <a:b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Security Index, </a:t>
              </a:r>
              <a:b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</a:t>
              </a:r>
            </a:p>
          </p:txBody>
        </p:sp>
      </p:grpSp>
      <p:pic>
        <p:nvPicPr>
          <p:cNvPr id="2050" name="Picture 2" descr="Image result for legatum institute">
            <a:extLst>
              <a:ext uri="{FF2B5EF4-FFF2-40B4-BE49-F238E27FC236}">
                <a16:creationId xmlns:a16="http://schemas.microsoft.com/office/drawing/2014/main" id="{37318D5C-8730-487D-8E77-D1C25451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70" y="1311693"/>
            <a:ext cx="572552" cy="5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legatum institute">
            <a:extLst>
              <a:ext uri="{FF2B5EF4-FFF2-40B4-BE49-F238E27FC236}">
                <a16:creationId xmlns:a16="http://schemas.microsoft.com/office/drawing/2014/main" id="{C5D9E60C-4184-42A2-B81A-876FC1B5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82" y="1311693"/>
            <a:ext cx="572552" cy="5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legatum institute">
            <a:extLst>
              <a:ext uri="{FF2B5EF4-FFF2-40B4-BE49-F238E27FC236}">
                <a16:creationId xmlns:a16="http://schemas.microsoft.com/office/drawing/2014/main" id="{E87BCEEC-F89B-4386-AB48-59A56CBA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84" y="1311693"/>
            <a:ext cx="572552" cy="5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C045B-02B6-469B-A6D5-0C994CFE1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56" y="1312966"/>
            <a:ext cx="572552" cy="570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25714-1DA7-40CE-B030-A1D6BA026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867" y="1312966"/>
            <a:ext cx="542744" cy="570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FAAE3-C541-4831-99AC-8B3E4BD4B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053" y="1323501"/>
            <a:ext cx="958704" cy="5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5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662" y="2227383"/>
            <a:ext cx="3581399" cy="5047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13000"/>
              </a:lnSpc>
              <a:spcAft>
                <a:spcPts val="60"/>
              </a:spcAft>
            </a:pPr>
            <a:r>
              <a:rPr lang="en-GB" sz="3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the opportunity?</a:t>
            </a:r>
          </a:p>
        </p:txBody>
      </p:sp>
    </p:spTree>
    <p:extLst>
      <p:ext uri="{BB962C8B-B14F-4D97-AF65-F5344CB8AC3E}">
        <p14:creationId xmlns:p14="http://schemas.microsoft.com/office/powerpoint/2010/main" val="6341106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22" y="45790"/>
            <a:ext cx="7638624" cy="7895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significant energy access gap in Nigeria means the opportunities to address the gap are also considerable 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gray">
          <a:xfrm>
            <a:off x="4462403" y="1609356"/>
            <a:ext cx="370178" cy="3200400"/>
          </a:xfrm>
          <a:prstGeom prst="homePlate">
            <a:avLst>
              <a:gd name="adj" fmla="val 71009"/>
            </a:avLst>
          </a:prstGeom>
          <a:solidFill>
            <a:srgbClr val="8D3C3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125" y="1232763"/>
            <a:ext cx="4132384" cy="343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ct val="113000"/>
              </a:lnSpc>
              <a:spcAft>
                <a:spcPts val="60"/>
              </a:spcAft>
            </a:pPr>
            <a:r>
              <a:rPr lang="en-US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8879" y="1232763"/>
            <a:ext cx="3931920" cy="343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 defTabSz="914378">
              <a:defRPr/>
            </a:pPr>
            <a:r>
              <a:rPr lang="en-US" b="1" dirty="0">
                <a:solidFill>
                  <a:srgbClr val="E370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6DD156-0FC2-4B1F-B275-299AFD626372}"/>
              </a:ext>
            </a:extLst>
          </p:cNvPr>
          <p:cNvSpPr/>
          <p:nvPr/>
        </p:nvSpPr>
        <p:spPr>
          <a:xfrm>
            <a:off x="249124" y="1609356"/>
            <a:ext cx="4132385" cy="3200400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297856" y="3916842"/>
            <a:ext cx="375024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1437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~60 million generators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Diesel/petrol solutions fill the gap, emitting 5-7 million MT of CO2 annually;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297855" y="3105170"/>
            <a:ext cx="3852249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1437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 million people affected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India has a larger off grid/ bad grid population;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297855" y="2478164"/>
            <a:ext cx="4054227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1437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of households &amp; SME’s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Either off grid or bad grid (&lt;4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hrs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day);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297855" y="1666492"/>
            <a:ext cx="405422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lvl="0" indent="-171446" defTabSz="914378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~30GW to 175GW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 of energy gap which would cost </a:t>
            </a:r>
            <a:b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$40-200 billion to address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6DD156-0FC2-4B1F-B275-299AFD626372}"/>
              </a:ext>
            </a:extLst>
          </p:cNvPr>
          <p:cNvSpPr/>
          <p:nvPr/>
        </p:nvSpPr>
        <p:spPr>
          <a:xfrm>
            <a:off x="5008879" y="1609356"/>
            <a:ext cx="3931920" cy="3200400"/>
          </a:xfrm>
          <a:prstGeom prst="rect">
            <a:avLst/>
          </a:prstGeom>
          <a:solidFill>
            <a:srgbClr val="E3701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70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5089774" y="4129769"/>
            <a:ext cx="3609726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lvl="0" indent="-171446" defTabSz="914378">
              <a:spcAft>
                <a:spcPts val="300"/>
              </a:spcAft>
              <a:buClr>
                <a:srgbClr val="E3701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E370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willingness to pay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3.5x India $ 2x East Africa;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5089773" y="3431788"/>
            <a:ext cx="3609727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14378">
              <a:spcAft>
                <a:spcPts val="300"/>
              </a:spcAft>
              <a:buClr>
                <a:srgbClr val="E3701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E370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&gt;10 million SHS units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Estimated market size for Nigeria;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5089773" y="2549140"/>
            <a:ext cx="334148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lvl="0" indent="-171446" defTabSz="914378">
              <a:spcAft>
                <a:spcPts val="300"/>
              </a:spcAft>
              <a:buClr>
                <a:srgbClr val="E3701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E370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~$10 billion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investment opportunity in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minigrids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A74DDC-4A09-4262-8287-7841021FADEB}"/>
              </a:ext>
            </a:extLst>
          </p:cNvPr>
          <p:cNvSpPr/>
          <p:nvPr/>
        </p:nvSpPr>
        <p:spPr>
          <a:xfrm>
            <a:off x="5089773" y="1666492"/>
            <a:ext cx="384157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defTabSz="914378">
              <a:spcAft>
                <a:spcPts val="300"/>
              </a:spcAft>
              <a:buClr>
                <a:srgbClr val="E37012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E370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~$20 billion</a:t>
            </a:r>
          </a:p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Amount Nigerians already spend on alternative energy solutions – 10x the grid;</a:t>
            </a:r>
          </a:p>
        </p:txBody>
      </p:sp>
      <p:pic>
        <p:nvPicPr>
          <p:cNvPr id="17" name="Picture 16" descr="All On Logo.png">
            <a:extLst>
              <a:ext uri="{FF2B5EF4-FFF2-40B4-BE49-F238E27FC236}">
                <a16:creationId xmlns:a16="http://schemas.microsoft.com/office/drawing/2014/main" id="{C20E5923-D7C5-4618-A6B3-1A88D6E46C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0170" y="125717"/>
            <a:ext cx="889961" cy="4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15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23" grpId="0"/>
      <p:bldP spid="22" grpId="0" animBg="1"/>
      <p:bldP spid="6" grpId="0"/>
      <p:bldP spid="25" grpId="0"/>
      <p:bldP spid="26" grpId="0"/>
      <p:bldP spid="27" grpId="0"/>
      <p:bldP spid="31" grpId="0" animBg="1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E11B8DF-0ED1-4DB0-9664-A4B7EB92DB1A}"/>
              </a:ext>
            </a:extLst>
          </p:cNvPr>
          <p:cNvSpPr/>
          <p:nvPr/>
        </p:nvSpPr>
        <p:spPr>
          <a:xfrm>
            <a:off x="3865044" y="1437511"/>
            <a:ext cx="1712682" cy="3654148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F6B94C-8C50-422E-8243-6CC8A6A2E0B3}"/>
              </a:ext>
            </a:extLst>
          </p:cNvPr>
          <p:cNvSpPr/>
          <p:nvPr/>
        </p:nvSpPr>
        <p:spPr>
          <a:xfrm>
            <a:off x="7362739" y="1437511"/>
            <a:ext cx="1712682" cy="3654148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D3FDFE7-C019-4F85-8543-D90330E8B474}"/>
              </a:ext>
            </a:extLst>
          </p:cNvPr>
          <p:cNvSpPr/>
          <p:nvPr/>
        </p:nvSpPr>
        <p:spPr>
          <a:xfrm>
            <a:off x="383119" y="1447202"/>
            <a:ext cx="1712682" cy="3654148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985EA-AB1F-4886-994D-3D28D1C3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21" y="45789"/>
            <a:ext cx="7709565" cy="7895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Rising private sector interest, increased government support and improved regulation make off grid energy businesses attractive across multiple existing and emerging segments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F57D808-1AB1-47EB-B71E-D1419F036BCF}"/>
              </a:ext>
            </a:extLst>
          </p:cNvPr>
          <p:cNvSpPr/>
          <p:nvPr/>
        </p:nvSpPr>
        <p:spPr>
          <a:xfrm>
            <a:off x="383119" y="1072744"/>
            <a:ext cx="1712682" cy="411480"/>
          </a:xfrm>
          <a:prstGeom prst="rect">
            <a:avLst/>
          </a:prstGeom>
          <a:solidFill>
            <a:srgbClr val="55A6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920" tIns="65920" rIns="65920" bIns="65920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 Power Producers 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4310770-78A0-447A-86BD-48BCEBF446AA}"/>
              </a:ext>
            </a:extLst>
          </p:cNvPr>
          <p:cNvSpPr/>
          <p:nvPr/>
        </p:nvSpPr>
        <p:spPr>
          <a:xfrm>
            <a:off x="7362739" y="1072744"/>
            <a:ext cx="1709928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97" tIns="63997" rIns="63997" bIns="63997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Home Systems (SHS)</a:t>
            </a:r>
            <a:endParaRPr lang="en-US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F34FDC1-179A-4E68-A421-ECBB1C3564D4}"/>
              </a:ext>
            </a:extLst>
          </p:cNvPr>
          <p:cNvSpPr/>
          <p:nvPr/>
        </p:nvSpPr>
        <p:spPr>
          <a:xfrm>
            <a:off x="3865044" y="1072744"/>
            <a:ext cx="171268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97" tIns="63997" rIns="63997" bIns="63997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 Grids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CDCDC7B-1879-4E76-9645-ED49083883CF}"/>
              </a:ext>
            </a:extLst>
          </p:cNvPr>
          <p:cNvSpPr/>
          <p:nvPr/>
        </p:nvSpPr>
        <p:spPr>
          <a:xfrm>
            <a:off x="5606010" y="1072743"/>
            <a:ext cx="171268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815" tIns="64815" rIns="64815" bIns="64815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Energy Systems</a:t>
            </a:r>
            <a:endParaRPr lang="en-US" sz="105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162EA5BD-A7B5-49C0-A596-96BEDC8371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0946" y="1447202"/>
            <a:ext cx="1696591" cy="683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Primarily driven by &lt;10MW plants, with some in 10-25MW range; primarily gas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C05E147-AE21-4889-BD53-93EEF830ECBB}"/>
              </a:ext>
            </a:extLst>
          </p:cNvPr>
          <p:cNvSpPr/>
          <p:nvPr/>
        </p:nvSpPr>
        <p:spPr>
          <a:xfrm>
            <a:off x="2118661" y="1072744"/>
            <a:ext cx="1712682" cy="411480"/>
          </a:xfrm>
          <a:prstGeom prst="rect">
            <a:avLst/>
          </a:prstGeom>
          <a:solidFill>
            <a:srgbClr val="55A6B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997" tIns="63997" rIns="63997" bIns="63997" numCol="1" spcCol="1270" anchor="ctr" anchorCtr="0">
            <a:noAutofit/>
          </a:bodyPr>
          <a:lstStyle/>
          <a:p>
            <a:pPr marL="0" lvl="0" indent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Commercial &amp; Industrial (C&amp;I)</a:t>
            </a:r>
            <a:endParaRPr lang="en-US" sz="105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55B54EA5-A4D3-407B-84E7-2891DD21A85C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-440420" y="1881869"/>
            <a:ext cx="1362708" cy="3609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D3C3C"/>
              </a:buClr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</a:t>
            </a:r>
            <a:r>
              <a:rPr kumimoji="0" lang="en-US" sz="105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Features 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5C44EAAE-DD10-4ACA-8992-CFE5D62BD22B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-361933" y="4337142"/>
            <a:ext cx="1107585" cy="2627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algn="ctr">
              <a:lnSpc>
                <a:spcPct val="80000"/>
              </a:lnSpc>
              <a:buClr>
                <a:srgbClr val="8D3C3C"/>
              </a:buClr>
              <a:defRPr/>
            </a:pPr>
            <a:r>
              <a:rPr lang="en-US" sz="105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Players 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DDD79423-B3F6-4799-8106-FEEB01344B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7937" y="1447202"/>
            <a:ext cx="1696591" cy="683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Ranges from 50KW bank branches to 5MW embedded power for factories; primarily gas &amp; solar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49EFD650-C8FE-4843-AF8E-B6A4128F44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18559" y="1443745"/>
            <a:ext cx="1696591" cy="683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Electricity demand in localized area w/ generation ranging from 50kW-1MW; primarily solar, some gas &amp; hydro; off grid &amp; ‘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undergrid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2D3185D-53B1-485B-B8FC-6FEF32BCD3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5953" y="1443745"/>
            <a:ext cx="1696591" cy="683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 alone solar systems with capacity &gt;1KW for large households &amp; SMEs</a:t>
            </a: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FB2D5579-1DF0-4C1E-964C-AA088D8CE1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5957" y="1422412"/>
            <a:ext cx="1696591" cy="683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/>
          <a:lstStyle/>
          <a:p>
            <a:pPr lvl="0" algn="ctr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 led by Pay As You Go solar home system segment ranging from 10W to 150W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877DF-2414-43AE-AA5C-03D6481B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70" y="2683833"/>
            <a:ext cx="1699568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C9C17-72C2-4E24-A1BD-24BB20C2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238" y="2683833"/>
            <a:ext cx="1785789" cy="1181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D59FC-1D0E-4326-8726-0822B508A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67" y="2683832"/>
            <a:ext cx="1691351" cy="1181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F84CE-30A0-4BBA-ABFC-16E2ED1CF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144" y="2686950"/>
            <a:ext cx="1699848" cy="1177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C8B0-CCB6-4CD9-BEB2-2262F1C875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195" b="26796"/>
          <a:stretch/>
        </p:blipFill>
        <p:spPr>
          <a:xfrm>
            <a:off x="2188543" y="4792287"/>
            <a:ext cx="550650" cy="275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DBA1B-CB9F-4104-BA4C-6DF75548E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543" y="4505727"/>
            <a:ext cx="866048" cy="165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6D99B2-ED5D-466A-B28E-B9048EA975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07" t="17984" r="8769" b="15235"/>
          <a:stretch/>
        </p:blipFill>
        <p:spPr>
          <a:xfrm>
            <a:off x="2143424" y="4002177"/>
            <a:ext cx="1162380" cy="466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95324C-E9A3-485E-BE5B-BB71E13215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241" t="27283" r="15275" b="19517"/>
          <a:stretch/>
        </p:blipFill>
        <p:spPr>
          <a:xfrm>
            <a:off x="3259087" y="4002177"/>
            <a:ext cx="523450" cy="406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A9468E-7EFD-4547-8697-E055B72D45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845" b="12107"/>
          <a:stretch/>
        </p:blipFill>
        <p:spPr>
          <a:xfrm>
            <a:off x="3118109" y="4505727"/>
            <a:ext cx="665780" cy="466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1BB782-540D-42AB-9197-BCD410FD70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0530" y="4414831"/>
            <a:ext cx="576192" cy="3311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29C1F-E37C-43A0-9997-72E51EAA93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9646" y="4414831"/>
            <a:ext cx="870148" cy="262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68D77-7790-47DE-9C45-F5AB2CF82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1922" y="4038152"/>
            <a:ext cx="424800" cy="2687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C36263-7A51-4C31-A793-B4F0A2E8AB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9646" y="4754454"/>
            <a:ext cx="861816" cy="2572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E19E17-0D8F-4799-81C9-92BD1757E0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63992" y="4328356"/>
            <a:ext cx="910770" cy="4102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02226A-B61D-4F19-B8B9-0BC61A6831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9711" y="3964388"/>
            <a:ext cx="415644" cy="4156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0E70E-9C86-44BC-A2B9-52D5B81D2D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4059" y="4476390"/>
            <a:ext cx="615720" cy="281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BC88D5-1D5F-480B-853D-82C12ED906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71114" y="4816827"/>
            <a:ext cx="1561434" cy="2262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3087C3-F4B9-4468-AEBA-039CFF7771E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63992" y="4736712"/>
            <a:ext cx="1164846" cy="394542"/>
          </a:xfrm>
          <a:prstGeom prst="rect">
            <a:avLst/>
          </a:prstGeom>
        </p:spPr>
      </p:pic>
      <p:pic>
        <p:nvPicPr>
          <p:cNvPr id="1026" name="Picture 2" descr="Image result for amesl">
            <a:extLst>
              <a:ext uri="{FF2B5EF4-FFF2-40B4-BE49-F238E27FC236}">
                <a16:creationId xmlns:a16="http://schemas.microsoft.com/office/drawing/2014/main" id="{4E241D86-8F22-4476-AEEB-0CD139B8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6" y="3892497"/>
            <a:ext cx="1598242" cy="5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4D5A68-400D-4B83-A0CF-190E1E3F30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11300" y="3958214"/>
            <a:ext cx="415644" cy="410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ED696-F623-43A8-9127-2F1066E5E50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61965" y="2683831"/>
            <a:ext cx="1800773" cy="11779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16888C-BB98-405E-9B64-8A84BD9C858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92" y="3992108"/>
            <a:ext cx="1413912" cy="40844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5E0B49-5623-4F54-83C7-E3C7841D0D0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64059" y="3964303"/>
            <a:ext cx="424566" cy="43323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60946" y="2690407"/>
            <a:ext cx="87595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0946" y="3877859"/>
            <a:ext cx="87595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90915202-FE5D-454A-BE7A-6D595B930A3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98570" y="4476390"/>
            <a:ext cx="509072" cy="2324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87FB75-8F23-40C6-95F2-61F86110FF5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2" y="4463857"/>
            <a:ext cx="1554912" cy="32843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0B32F33-759F-4271-8A20-7A41B700D3C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97" y="3993544"/>
            <a:ext cx="980192" cy="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4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8" grpId="0" animBg="1"/>
      <p:bldP spid="42" grpId="0" animBg="1"/>
      <p:bldP spid="48" grpId="0" animBg="1"/>
      <p:bldP spid="44" grpId="0" animBg="1"/>
      <p:bldP spid="46" grpId="0" animBg="1"/>
      <p:bldP spid="39" grpId="0"/>
      <p:bldP spid="49" grpId="0" animBg="1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BtgpyjYUSrvVSir46m3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1dABPel0KQ_xUknpl43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oGX.30Ofo2XbRd5s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2pCsiPgkOD5dQYx9BR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t6815HJEuql9Hcvk0q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hrIMKSX02JK6QxH5JF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kmBYaKAU2pwRZWGXIw2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gr6DSSlky7CRF2diXd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AhzpLXDEmJsVR20zX9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YOGZKV6k..q._te_bM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QCbcYg.Ua3WDxMNpKA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EIkDsOIkqKMTab5cBoB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9iCXdxAUaxJLa_PJKm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VCjJ_erkuwijBlFWM0S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qzjZW6XEKQQGKV2bEu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Np6FSvyUyUoNyjULOc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NdXNljmUeNVYobHR5ic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KNZ6LxFUO8uFLiCXnVb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wjJHMXBUyy_V4KwLqtW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PVvHxPtUafbuN7k4do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wcwQ0VtUKLsbt.DFII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stnwcdokmRLocRVVhC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VGcJQW9sEqc0JQ3dCm0f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olyxHIKwUykvuHJeoIuQ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oSY0oxkEywEYNG7VNm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QzWq3yz0CYcznptCGb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715hBzXoUKT7kagbPHt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w6lh9KqkOgb7u0YYbIB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jnHxAml0O3K_5_bprw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iYlbyBkSonwoyYRGt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cFafHZDUyFh9njBz1aw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UeiICgv0KcabkkW1uN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NUptSIx0CIME.B_y5k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qyHKSJo0KDUpQpMKNen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r5WPQrMEeH2LLKoMKRz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.raHwLgUe9s_HSpg9lh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wqb5VdpEWMLCBhdVkC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_vHACkuUeNNy2JzC10h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ij_7G_jEqnHBeNItsNW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.uWHCxLEKi9Cs9iG9Fy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9Z_NA89UuKn5hIKY5U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Hmm16D2UCG4n3sPQ9NI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NYT8ZhnkaEZFrJHTS79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EH5YA3G0kKpogg0CLPE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lmNdsrOkyNQzcZeoOeE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R8ItM3HEeNbkCE7arTL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bIpKN4gEy2ZBEqnDyWQ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3IQKNssUO5yRzbuMXDg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tPJBA.FUCyNgOdRw7A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TEWdRRyUickWMySWHMz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FqNJuKBUGVGVc3jnua8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r.LehefE.MKcMt4lskg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2KEsOvZU2vG8QLuFo.z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7_RmI_p0uhL0D8GZcG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7_RmI_p0uhL0D8GZcG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QfEM4lkEmSAwuk6fSY1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7_RmI_p0uhL0D8GZcG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7_RmI_p0uhL0D8GZcG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2KEsOvZU2vG8QLuFo.z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2KEsOvZU2vG8QLuFo.z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2KEsOvZU2vG8QLuFo.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7_RmI_p0uhL0D8GZcG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A9IUoOv0WznlKV2L5f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A9IUoOv0WznlKV2L5fT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mwYEcgWkea9FGlVWDy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rQN0.gIU2ENYvfjbFT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hYtZjsikCoIn4LiJUhjw"/>
</p:tagLst>
</file>

<file path=ppt/theme/theme1.xml><?xml version="1.0" encoding="utf-8"?>
<a:theme xmlns:a="http://schemas.openxmlformats.org/drawingml/2006/main" name="Shell layouts with footer">
  <a:themeElements>
    <a:clrScheme name="All On Colours">
      <a:dk1>
        <a:srgbClr val="000000"/>
      </a:dk1>
      <a:lt1>
        <a:srgbClr val="FFFFFF"/>
      </a:lt1>
      <a:dk2>
        <a:srgbClr val="380F0F"/>
      </a:dk2>
      <a:lt2>
        <a:srgbClr val="FFFFFF"/>
      </a:lt2>
      <a:accent1>
        <a:srgbClr val="8D3C3C"/>
      </a:accent1>
      <a:accent2>
        <a:srgbClr val="55A6B0"/>
      </a:accent2>
      <a:accent3>
        <a:srgbClr val="E37012"/>
      </a:accent3>
      <a:accent4>
        <a:srgbClr val="A64554"/>
      </a:accent4>
      <a:accent5>
        <a:srgbClr val="248059"/>
      </a:accent5>
      <a:accent6>
        <a:srgbClr val="FFB01F"/>
      </a:accent6>
      <a:hlink>
        <a:srgbClr val="380F0F"/>
      </a:hlink>
      <a:folHlink>
        <a:srgbClr val="380F0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3805A"/>
        </a:solidFill>
        <a:ln w="19050">
          <a:solidFill>
            <a:schemeClr val="bg1"/>
          </a:solidFill>
        </a:ln>
        <a:effectLst/>
      </a:spPr>
      <a:bodyPr wrap="square" lIns="162000" tIns="139700" rIns="44450" bIns="139700" rtlCol="0" anchor="ctr" anchorCtr="0">
        <a:noAutofit/>
      </a:bodyPr>
      <a:lstStyle>
        <a:defPPr>
          <a:lnSpc>
            <a:spcPct val="95000"/>
          </a:lnSpc>
          <a:spcBef>
            <a:spcPct val="0"/>
          </a:spcBef>
          <a:spcAft>
            <a:spcPct val="0"/>
          </a:spcAft>
          <a:defRPr sz="1400" b="1" dirty="0" smtClean="0">
            <a:solidFill>
              <a:schemeClr val="bg1"/>
            </a:solidFill>
            <a:latin typeface="Arial" pitchFamily="34" charset="0"/>
            <a:cs typeface="Arial" pitchFamily="34" charset="0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 colors 1">
    <a:dk1>
      <a:srgbClr val="000000"/>
    </a:dk1>
    <a:lt1>
      <a:srgbClr val="FFFFFF"/>
    </a:lt1>
    <a:dk2>
      <a:srgbClr val="177B57"/>
    </a:dk2>
    <a:lt2>
      <a:srgbClr val="808080"/>
    </a:lt2>
    <a:accent1>
      <a:srgbClr val="E2E2E2"/>
    </a:accent1>
    <a:accent2>
      <a:srgbClr val="BCDEC2"/>
    </a:accent2>
    <a:accent3>
      <a:srgbClr val="B2B2B2"/>
    </a:accent3>
    <a:accent4>
      <a:srgbClr val="4D4D4D"/>
    </a:accent4>
    <a:accent5>
      <a:srgbClr val="D2E0E6"/>
    </a:accent5>
    <a:accent6>
      <a:srgbClr val="79A2B3"/>
    </a:accent6>
    <a:hlink>
      <a:srgbClr val="5BAD82"/>
    </a:hlink>
    <a:folHlink>
      <a:srgbClr val="8EC6A1"/>
    </a:folHlink>
  </a:clrScheme>
  <a:fontScheme name="Standard Fon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ndard colors 1">
    <a:dk1>
      <a:srgbClr val="000000"/>
    </a:dk1>
    <a:lt1>
      <a:srgbClr val="FFFFFF"/>
    </a:lt1>
    <a:dk2>
      <a:srgbClr val="177B57"/>
    </a:dk2>
    <a:lt2>
      <a:srgbClr val="808080"/>
    </a:lt2>
    <a:accent1>
      <a:srgbClr val="E2E2E2"/>
    </a:accent1>
    <a:accent2>
      <a:srgbClr val="BCDEC2"/>
    </a:accent2>
    <a:accent3>
      <a:srgbClr val="B2B2B2"/>
    </a:accent3>
    <a:accent4>
      <a:srgbClr val="4D4D4D"/>
    </a:accent4>
    <a:accent5>
      <a:srgbClr val="D2E0E6"/>
    </a:accent5>
    <a:accent6>
      <a:srgbClr val="79A2B3"/>
    </a:accent6>
    <a:hlink>
      <a:srgbClr val="5BAD82"/>
    </a:hlink>
    <a:folHlink>
      <a:srgbClr val="8EC6A1"/>
    </a:folHlink>
  </a:clrScheme>
  <a:fontScheme name="Standard Fon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ndard colors 1">
    <a:dk1>
      <a:srgbClr val="000000"/>
    </a:dk1>
    <a:lt1>
      <a:srgbClr val="FFFFFF"/>
    </a:lt1>
    <a:dk2>
      <a:srgbClr val="177B57"/>
    </a:dk2>
    <a:lt2>
      <a:srgbClr val="808080"/>
    </a:lt2>
    <a:accent1>
      <a:srgbClr val="E2E2E2"/>
    </a:accent1>
    <a:accent2>
      <a:srgbClr val="BCDEC2"/>
    </a:accent2>
    <a:accent3>
      <a:srgbClr val="B2B2B2"/>
    </a:accent3>
    <a:accent4>
      <a:srgbClr val="4D4D4D"/>
    </a:accent4>
    <a:accent5>
      <a:srgbClr val="D2E0E6"/>
    </a:accent5>
    <a:accent6>
      <a:srgbClr val="79A2B3"/>
    </a:accent6>
    <a:hlink>
      <a:srgbClr val="5BAD82"/>
    </a:hlink>
    <a:folHlink>
      <a:srgbClr val="8EC6A1"/>
    </a:folHlink>
  </a:clrScheme>
  <a:fontScheme name="Standard Fon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18082</TotalTime>
  <Words>1035</Words>
  <Application>Microsoft Office PowerPoint</Application>
  <PresentationFormat>On-screen Show (16:9)</PresentationFormat>
  <Paragraphs>223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Futura Medium</vt:lpstr>
      <vt:lpstr>Symbol</vt:lpstr>
      <vt:lpstr>Verdana</vt:lpstr>
      <vt:lpstr>Wingdings</vt:lpstr>
      <vt:lpstr>Shell layouts with footer</vt:lpstr>
      <vt:lpstr>Launching the Nigerian Off Grid Energy Revolution:  Challenges &amp; Opportunities  TechPoint Inspired , June 2019 </vt:lpstr>
      <vt:lpstr>PowerPoint Presentation</vt:lpstr>
      <vt:lpstr>  Nigeria lags behind peers in terms of installed generation capacity... </vt:lpstr>
      <vt:lpstr>…on top of this, ~80% of Nigeria’s installed generation capacity is lost by the time it reaches the consumer</vt:lpstr>
      <vt:lpstr>The result is that approximately 70% of Nigerian households are either totally off-grid or have a ‘bad grid’ connection with less than 4 hours of electricity per day</vt:lpstr>
      <vt:lpstr>The energy gap in Nigeria is the foundation for so many of the country’s economic and social development problems </vt:lpstr>
      <vt:lpstr>PowerPoint Presentation</vt:lpstr>
      <vt:lpstr>The significant energy access gap in Nigeria means the opportunities to address the gap are also considerable  </vt:lpstr>
      <vt:lpstr>Rising private sector interest, increased government support and improved regulation make off grid energy businesses attractive across multiple existing and emerging segments</vt:lpstr>
      <vt:lpstr>There is an active and fast growing off grid energy ecosystem to tap in to</vt:lpstr>
      <vt:lpstr>PowerPoint Presentation</vt:lpstr>
      <vt:lpstr>All On (funded by Shell) has a dynamic approach that combines investment and market development activities with strategic partners to unlock access to energy in Nigeria</vt:lpstr>
      <vt:lpstr>PowerPoint Presentation</vt:lpstr>
      <vt:lpstr>The tech sector can contribute to the off grid energy revolution in a variety of ways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</dc:creator>
  <cp:lastModifiedBy>Boer, Wiebe K SPDC-UPO/G/NA</cp:lastModifiedBy>
  <cp:revision>828</cp:revision>
  <cp:lastPrinted>2019-05-21T08:18:26Z</cp:lastPrinted>
  <dcterms:created xsi:type="dcterms:W3CDTF">2009-11-25T14:32:06Z</dcterms:created>
  <dcterms:modified xsi:type="dcterms:W3CDTF">2019-06-03T17:21:42Z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</Properties>
</file>